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9"/>
  </p:notesMasterIdLst>
  <p:sldIdLst>
    <p:sldId id="358" r:id="rId2"/>
    <p:sldId id="359" r:id="rId3"/>
    <p:sldId id="360" r:id="rId4"/>
    <p:sldId id="361" r:id="rId5"/>
    <p:sldId id="362" r:id="rId6"/>
    <p:sldId id="363" r:id="rId7"/>
    <p:sldId id="364" r:id="rId8"/>
  </p:sldIdLst>
  <p:sldSz cx="9144000" cy="6858000" type="screen4x3"/>
  <p:notesSz cx="6797675" cy="9928225"/>
  <p:defaultTextStyle>
    <a:defPPr>
      <a:defRPr lang="it-IT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EF030"/>
    <a:srgbClr val="000000"/>
    <a:srgbClr val="9BDEE5"/>
    <a:srgbClr val="0F06BA"/>
    <a:srgbClr val="73A7CC"/>
    <a:srgbClr val="7375CC"/>
    <a:srgbClr val="730000"/>
    <a:srgbClr val="BCDFFC"/>
    <a:srgbClr val="A7D4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essuno stile, nessuna grigli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C7853C-536D-4A76-A0AE-DD22124D55A5}" styleName="Stile con tema 1 - Colore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5758FB7-9AC5-4552-8A53-C91805E547FA}" styleName="Stile con tema 1 - Colore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591" autoAdjust="0"/>
    <p:restoredTop sz="94405" autoAdjust="0"/>
  </p:normalViewPr>
  <p:slideViewPr>
    <p:cSldViewPr>
      <p:cViewPr>
        <p:scale>
          <a:sx n="107" d="100"/>
          <a:sy n="107" d="100"/>
        </p:scale>
        <p:origin x="-684" y="-1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25" d="100"/>
        <a:sy n="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6" d="100"/>
          <a:sy n="76" d="100"/>
        </p:scale>
        <p:origin x="-2166" y="-10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42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9C50CF5-D026-4F19-9138-8F90213BAE77}" type="datetimeFigureOut">
              <a:rPr lang="it-IT"/>
              <a:pPr>
                <a:defRPr/>
              </a:pPr>
              <a:t>11/07/2018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it-IT" noProof="0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79450" y="4716463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noProof="0"/>
              <a:t>Fare clic per modificare stili del testo dello schema</a:t>
            </a:r>
          </a:p>
          <a:p>
            <a:pPr lvl="1"/>
            <a:r>
              <a:rPr lang="it-IT" noProof="0"/>
              <a:t>Secondo livello</a:t>
            </a:r>
          </a:p>
          <a:p>
            <a:pPr lvl="2"/>
            <a:r>
              <a:rPr lang="it-IT" noProof="0"/>
              <a:t>Terzo livello</a:t>
            </a:r>
          </a:p>
          <a:p>
            <a:pPr lvl="3"/>
            <a:r>
              <a:rPr lang="it-IT" noProof="0"/>
              <a:t>Quarto livello</a:t>
            </a:r>
          </a:p>
          <a:p>
            <a:pPr lvl="4"/>
            <a:r>
              <a:rPr lang="it-IT" noProof="0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CC3AAC3F-6251-4A3C-91C4-70A0E485A4E3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7870517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766684-4825-44BD-B774-45C23CBA7598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2A3971-A29D-4747-B0B2-9D3A2625F9B0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3160B2-B08E-44FB-BF10-70B791A2B84E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90EE2A-E22D-4F3B-A19C-071D98F7188F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054EF9-2E36-46E7-A8C7-D46940E88F92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20EB89-832E-4D77-B618-3FA5036CC517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4D6136-8D08-4FE7-A86F-4EC14B08C431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D08A9A-2408-4485-8DBE-5CF37B249C89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F27735-B5FC-4646-8457-CA92B31DC012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88A013-7662-49D2-8920-DE6A62CC157E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622290-6964-46D8-8020-8BD9931CB89F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/>
              <a:t>Fare clic per modificare lo stile del titolo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3736D3F9-2BBC-4B91-8ED3-7E30CBC98C9C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7"/>
          <p:cNvSpPr>
            <a:spLocks noChangeArrowheads="1"/>
          </p:cNvSpPr>
          <p:nvPr/>
        </p:nvSpPr>
        <p:spPr bwMode="auto">
          <a:xfrm>
            <a:off x="107950" y="188913"/>
            <a:ext cx="431800" cy="5903912"/>
          </a:xfrm>
          <a:prstGeom prst="rect">
            <a:avLst/>
          </a:prstGeom>
          <a:solidFill>
            <a:srgbClr val="CADEEC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44036" name="Rectangle 8"/>
          <p:cNvSpPr>
            <a:spLocks noChangeArrowheads="1"/>
          </p:cNvSpPr>
          <p:nvPr/>
        </p:nvSpPr>
        <p:spPr bwMode="auto">
          <a:xfrm>
            <a:off x="6948488" y="836613"/>
            <a:ext cx="1511300" cy="144462"/>
          </a:xfrm>
          <a:prstGeom prst="rect">
            <a:avLst/>
          </a:prstGeom>
          <a:solidFill>
            <a:srgbClr val="CADEEC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44037" name="Line 9"/>
          <p:cNvSpPr>
            <a:spLocks noChangeShapeType="1"/>
          </p:cNvSpPr>
          <p:nvPr/>
        </p:nvSpPr>
        <p:spPr bwMode="auto">
          <a:xfrm>
            <a:off x="323850" y="908050"/>
            <a:ext cx="7129463" cy="0"/>
          </a:xfrm>
          <a:prstGeom prst="line">
            <a:avLst/>
          </a:prstGeom>
          <a:noFill/>
          <a:ln w="28575">
            <a:solidFill>
              <a:srgbClr val="73A7CC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44039" name="Line 11"/>
          <p:cNvSpPr>
            <a:spLocks noChangeShapeType="1"/>
          </p:cNvSpPr>
          <p:nvPr/>
        </p:nvSpPr>
        <p:spPr bwMode="auto">
          <a:xfrm>
            <a:off x="3995738" y="6524625"/>
            <a:ext cx="4321175" cy="0"/>
          </a:xfrm>
          <a:prstGeom prst="line">
            <a:avLst/>
          </a:prstGeom>
          <a:noFill/>
          <a:ln w="28575">
            <a:solidFill>
              <a:srgbClr val="73A7CC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44044" name="Rettangolo 23"/>
          <p:cNvSpPr>
            <a:spLocks noChangeArrowheads="1"/>
          </p:cNvSpPr>
          <p:nvPr/>
        </p:nvSpPr>
        <p:spPr bwMode="auto">
          <a:xfrm>
            <a:off x="2500313" y="928688"/>
            <a:ext cx="6357937" cy="2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sz="1300" b="1" dirty="0">
                <a:latin typeface="Verdana" pitchFamily="34" charset="0"/>
              </a:rPr>
              <a:t>COMUNE DI MILANO </a:t>
            </a:r>
            <a:r>
              <a:rPr lang="it-IT" sz="1300" b="1" dirty="0" smtClean="0">
                <a:latin typeface="Verdana" pitchFamily="34" charset="0"/>
              </a:rPr>
              <a:t>– APPARTAMENTI NUOVI</a:t>
            </a:r>
            <a:endParaRPr lang="it-IT" sz="1300" b="1" dirty="0">
              <a:latin typeface="Verdana" pitchFamily="34" charset="0"/>
            </a:endParaRPr>
          </a:p>
        </p:txBody>
      </p:sp>
      <p:sp>
        <p:nvSpPr>
          <p:cNvPr id="44047" name="Segnaposto numero diapositiva 1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1118D4A-BCE5-4B78-94BA-40E8A3A22FAC}" type="slidenum">
              <a:rPr lang="it-IT" sz="1000" smtClean="0">
                <a:latin typeface="Verdana" pitchFamily="34" charset="0"/>
              </a:rPr>
              <a:pPr/>
              <a:t>1</a:t>
            </a:fld>
            <a:endParaRPr lang="it-IT" sz="1000">
              <a:latin typeface="Verdana" pitchFamily="34" charset="0"/>
            </a:endParaRPr>
          </a:p>
        </p:txBody>
      </p:sp>
      <p:sp>
        <p:nvSpPr>
          <p:cNvPr id="20" name="Rettangolo 27"/>
          <p:cNvSpPr>
            <a:spLocks noChangeArrowheads="1"/>
          </p:cNvSpPr>
          <p:nvPr/>
        </p:nvSpPr>
        <p:spPr bwMode="auto">
          <a:xfrm>
            <a:off x="1500209" y="6053226"/>
            <a:ext cx="607218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sz="1000" dirty="0">
                <a:latin typeface="Verdana" pitchFamily="34" charset="0"/>
                <a:cs typeface="Times New Roman" pitchFamily="18" charset="0"/>
              </a:rPr>
              <a:t>Fonte: FIMAA Milano Monza &amp; Brianza - Collegio Agenti d’Affari in Mediazione delle Province di Milano, Monza &amp; Brianza dal 1945</a:t>
            </a:r>
          </a:p>
        </p:txBody>
      </p:sp>
      <p:pic>
        <p:nvPicPr>
          <p:cNvPr id="22" name="Immagine 2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5715016"/>
            <a:ext cx="680541" cy="82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Rettangolo 23"/>
          <p:cNvSpPr>
            <a:spLocks noChangeArrowheads="1"/>
          </p:cNvSpPr>
          <p:nvPr/>
        </p:nvSpPr>
        <p:spPr bwMode="auto">
          <a:xfrm rot="-5400000">
            <a:off x="-1963712" y="2983688"/>
            <a:ext cx="4557712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sz="1400" b="1" dirty="0">
                <a:latin typeface="Verdana" pitchFamily="34" charset="0"/>
                <a:cs typeface="Times New Roman" pitchFamily="18" charset="0"/>
              </a:rPr>
              <a:t>Analisi dei prezzi del Comune di Milano</a:t>
            </a:r>
          </a:p>
        </p:txBody>
      </p:sp>
      <p:sp>
        <p:nvSpPr>
          <p:cNvPr id="24" name="Text Box 12"/>
          <p:cNvSpPr txBox="1">
            <a:spLocks noChangeArrowheads="1"/>
          </p:cNvSpPr>
          <p:nvPr/>
        </p:nvSpPr>
        <p:spPr bwMode="auto">
          <a:xfrm>
            <a:off x="595313" y="511845"/>
            <a:ext cx="59055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sz="2000" b="1" dirty="0">
                <a:latin typeface="Verdana" pitchFamily="34" charset="0"/>
              </a:rPr>
              <a:t>Rilevazione dei prezzi degli Immobili</a:t>
            </a:r>
          </a:p>
        </p:txBody>
      </p:sp>
      <p:sp>
        <p:nvSpPr>
          <p:cNvPr id="25" name="Text Box 12"/>
          <p:cNvSpPr txBox="1">
            <a:spLocks noChangeArrowheads="1"/>
          </p:cNvSpPr>
          <p:nvPr/>
        </p:nvSpPr>
        <p:spPr bwMode="auto">
          <a:xfrm>
            <a:off x="595313" y="928688"/>
            <a:ext cx="2190750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sz="1300" b="1" dirty="0" smtClean="0">
                <a:latin typeface="Verdana" pitchFamily="34" charset="0"/>
              </a:rPr>
              <a:t>I </a:t>
            </a:r>
            <a:r>
              <a:rPr lang="it-IT" sz="1300" b="1" dirty="0">
                <a:latin typeface="Verdana" pitchFamily="34" charset="0"/>
              </a:rPr>
              <a:t>semestre </a:t>
            </a:r>
            <a:r>
              <a:rPr lang="it-IT" sz="1300" b="1" dirty="0" smtClean="0">
                <a:latin typeface="Verdana" pitchFamily="34" charset="0"/>
              </a:rPr>
              <a:t>2018</a:t>
            </a:r>
            <a:endParaRPr lang="it-IT" sz="1300" b="1" dirty="0">
              <a:latin typeface="Verdana" pitchFamily="34" charset="0"/>
            </a:endParaRPr>
          </a:p>
        </p:txBody>
      </p:sp>
      <p:sp>
        <p:nvSpPr>
          <p:cNvPr id="18" name="Rettangolo 23"/>
          <p:cNvSpPr>
            <a:spLocks noChangeArrowheads="1"/>
          </p:cNvSpPr>
          <p:nvPr/>
        </p:nvSpPr>
        <p:spPr bwMode="auto">
          <a:xfrm>
            <a:off x="595313" y="1438870"/>
            <a:ext cx="754856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b="1" dirty="0"/>
              <a:t>Milano in media al mq: 4 mila e </a:t>
            </a:r>
            <a:r>
              <a:rPr lang="it-IT" b="1" dirty="0" smtClean="0"/>
              <a:t>900 </a:t>
            </a:r>
            <a:r>
              <a:rPr lang="it-IT" b="1" dirty="0"/>
              <a:t>€,+2% </a:t>
            </a:r>
            <a:endParaRPr lang="it-IT" b="1" u="sng" dirty="0"/>
          </a:p>
        </p:txBody>
      </p:sp>
      <p:sp>
        <p:nvSpPr>
          <p:cNvPr id="21" name="Rettangolo 27"/>
          <p:cNvSpPr>
            <a:spLocks noChangeArrowheads="1"/>
          </p:cNvSpPr>
          <p:nvPr/>
        </p:nvSpPr>
        <p:spPr bwMode="auto">
          <a:xfrm>
            <a:off x="1475656" y="5805264"/>
            <a:ext cx="6072187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sz="1000" dirty="0">
                <a:latin typeface="Verdana" pitchFamily="34" charset="0"/>
                <a:cs typeface="Times New Roman" pitchFamily="18" charset="0"/>
              </a:rPr>
              <a:t>Elaborazioni: Camera di Commercio di </a:t>
            </a:r>
            <a:r>
              <a:rPr lang="it-IT" sz="1000" dirty="0" smtClean="0">
                <a:latin typeface="Verdana" pitchFamily="34" charset="0"/>
                <a:cs typeface="Times New Roman" pitchFamily="18" charset="0"/>
              </a:rPr>
              <a:t>Milano Monza Brianza Lodi</a:t>
            </a:r>
            <a:endParaRPr lang="it-IT" sz="1000" dirty="0">
              <a:latin typeface="Verdana" pitchFamily="34" charset="0"/>
              <a:cs typeface="Times New Roman" pitchFamily="18" charset="0"/>
            </a:endParaRP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188914"/>
            <a:ext cx="1995444" cy="646446"/>
          </a:xfrm>
          <a:prstGeom prst="rect">
            <a:avLst/>
          </a:prstGeom>
        </p:spPr>
      </p:pic>
      <p:pic>
        <p:nvPicPr>
          <p:cNvPr id="17" name="Immagine 16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792" y="1772816"/>
            <a:ext cx="3582224" cy="3096344"/>
          </a:xfrm>
          <a:prstGeom prst="rect">
            <a:avLst/>
          </a:prstGeom>
        </p:spPr>
      </p:pic>
      <p:sp>
        <p:nvSpPr>
          <p:cNvPr id="26" name="Casella di testo 2"/>
          <p:cNvSpPr txBox="1">
            <a:spLocks noChangeArrowheads="1"/>
          </p:cNvSpPr>
          <p:nvPr/>
        </p:nvSpPr>
        <p:spPr bwMode="auto">
          <a:xfrm>
            <a:off x="4920932" y="1772816"/>
            <a:ext cx="3538855" cy="3642128"/>
          </a:xfrm>
          <a:prstGeom prst="rect">
            <a:avLst/>
          </a:prstGeom>
          <a:pattFill prst="pct5">
            <a:fgClr>
              <a:srgbClr val="FFFFFF"/>
            </a:fgClr>
            <a:bgClr>
              <a:schemeClr val="bg1"/>
            </a:bgClr>
          </a:pattFill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it-IT" sz="1600" b="1" dirty="0">
                <a:effectLst/>
                <a:latin typeface="Times New Roman"/>
                <a:ea typeface="Calibri"/>
                <a:cs typeface="Times New Roman"/>
              </a:rPr>
              <a:t>Nella mappa: con i puntini rossi le zone dove le case nuove in media si sono valorizzate di circa mille euro ogni mese nell’ultimo anno: si allarga il centro verso le aree vicine. Bene la zona universitaria di Bocconi e Cattolica – San Vittore, la zona intorno alla </a:t>
            </a:r>
            <a:r>
              <a:rPr lang="it-IT" sz="1600" b="1" dirty="0">
                <a:latin typeface="Times New Roman"/>
                <a:ea typeface="Calibri"/>
                <a:cs typeface="Times New Roman"/>
              </a:rPr>
              <a:t>nuova Darsena, l’area di Gioia Pisani e la ex Fiera con i nuovi progetti immobiliari. Crescono le zone verdi, quelle universitarie, degli stranieri, del design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it-IT" sz="1600" dirty="0">
              <a:effectLst/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it-IT" sz="1600" dirty="0">
                <a:effectLst/>
                <a:latin typeface="Calibri"/>
                <a:ea typeface="Calibri"/>
                <a:cs typeface="Times New Roman"/>
              </a:rPr>
              <a:t> </a:t>
            </a:r>
            <a:endParaRPr lang="it-IT" sz="1100" dirty="0">
              <a:effectLst/>
              <a:latin typeface="Calibri"/>
              <a:ea typeface="Calibri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7"/>
          <p:cNvSpPr>
            <a:spLocks noChangeArrowheads="1"/>
          </p:cNvSpPr>
          <p:nvPr/>
        </p:nvSpPr>
        <p:spPr bwMode="auto">
          <a:xfrm>
            <a:off x="107950" y="188913"/>
            <a:ext cx="431800" cy="5903912"/>
          </a:xfrm>
          <a:prstGeom prst="rect">
            <a:avLst/>
          </a:prstGeom>
          <a:solidFill>
            <a:srgbClr val="CADEEC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44036" name="Rectangle 8"/>
          <p:cNvSpPr>
            <a:spLocks noChangeArrowheads="1"/>
          </p:cNvSpPr>
          <p:nvPr/>
        </p:nvSpPr>
        <p:spPr bwMode="auto">
          <a:xfrm>
            <a:off x="6948488" y="836613"/>
            <a:ext cx="1511300" cy="144462"/>
          </a:xfrm>
          <a:prstGeom prst="rect">
            <a:avLst/>
          </a:prstGeom>
          <a:solidFill>
            <a:srgbClr val="CADEEC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44037" name="Line 9"/>
          <p:cNvSpPr>
            <a:spLocks noChangeShapeType="1"/>
          </p:cNvSpPr>
          <p:nvPr/>
        </p:nvSpPr>
        <p:spPr bwMode="auto">
          <a:xfrm>
            <a:off x="323850" y="908050"/>
            <a:ext cx="7129463" cy="0"/>
          </a:xfrm>
          <a:prstGeom prst="line">
            <a:avLst/>
          </a:prstGeom>
          <a:noFill/>
          <a:ln w="28575">
            <a:solidFill>
              <a:srgbClr val="73A7CC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44039" name="Line 11"/>
          <p:cNvSpPr>
            <a:spLocks noChangeShapeType="1"/>
          </p:cNvSpPr>
          <p:nvPr/>
        </p:nvSpPr>
        <p:spPr bwMode="auto">
          <a:xfrm>
            <a:off x="3995738" y="6524625"/>
            <a:ext cx="4321175" cy="0"/>
          </a:xfrm>
          <a:prstGeom prst="line">
            <a:avLst/>
          </a:prstGeom>
          <a:noFill/>
          <a:ln w="28575">
            <a:solidFill>
              <a:srgbClr val="73A7CC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44044" name="Rettangolo 23"/>
          <p:cNvSpPr>
            <a:spLocks noChangeArrowheads="1"/>
          </p:cNvSpPr>
          <p:nvPr/>
        </p:nvSpPr>
        <p:spPr bwMode="auto">
          <a:xfrm>
            <a:off x="2500313" y="928688"/>
            <a:ext cx="6357937" cy="2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sz="1300" b="1" dirty="0">
                <a:latin typeface="Verdana" pitchFamily="34" charset="0"/>
              </a:rPr>
              <a:t>COMUNE DI MILANO </a:t>
            </a:r>
            <a:r>
              <a:rPr lang="it-IT" sz="1300" b="1" dirty="0" smtClean="0">
                <a:latin typeface="Verdana" pitchFamily="34" charset="0"/>
              </a:rPr>
              <a:t>– APPARTAMENTI NUOVI</a:t>
            </a:r>
            <a:endParaRPr lang="it-IT" sz="1300" b="1" dirty="0">
              <a:latin typeface="Verdana" pitchFamily="34" charset="0"/>
            </a:endParaRPr>
          </a:p>
        </p:txBody>
      </p:sp>
      <p:sp>
        <p:nvSpPr>
          <p:cNvPr id="44047" name="Segnaposto numero diapositiva 1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1118D4A-BCE5-4B78-94BA-40E8A3A22FAC}" type="slidenum">
              <a:rPr lang="it-IT" sz="1000" smtClean="0">
                <a:latin typeface="Verdana" pitchFamily="34" charset="0"/>
              </a:rPr>
              <a:pPr/>
              <a:t>2</a:t>
            </a:fld>
            <a:endParaRPr lang="it-IT" sz="1000">
              <a:latin typeface="Verdana" pitchFamily="34" charset="0"/>
            </a:endParaRPr>
          </a:p>
        </p:txBody>
      </p:sp>
      <p:sp>
        <p:nvSpPr>
          <p:cNvPr id="20" name="Rettangolo 27"/>
          <p:cNvSpPr>
            <a:spLocks noChangeArrowheads="1"/>
          </p:cNvSpPr>
          <p:nvPr/>
        </p:nvSpPr>
        <p:spPr bwMode="auto">
          <a:xfrm>
            <a:off x="1500209" y="6053226"/>
            <a:ext cx="607218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sz="1000" dirty="0">
                <a:latin typeface="Verdana" pitchFamily="34" charset="0"/>
                <a:cs typeface="Times New Roman" pitchFamily="18" charset="0"/>
              </a:rPr>
              <a:t>Fonte: FIMAA Milano Monza &amp; Brianza - Collegio Agenti d’Affari in Mediazione delle Province di Milano, Monza &amp; Brianza dal 1945</a:t>
            </a:r>
          </a:p>
        </p:txBody>
      </p:sp>
      <p:pic>
        <p:nvPicPr>
          <p:cNvPr id="22" name="Immagine 2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5805264"/>
            <a:ext cx="680541" cy="82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Rettangolo 23"/>
          <p:cNvSpPr>
            <a:spLocks noChangeArrowheads="1"/>
          </p:cNvSpPr>
          <p:nvPr/>
        </p:nvSpPr>
        <p:spPr bwMode="auto">
          <a:xfrm rot="-5400000">
            <a:off x="-1963712" y="2983688"/>
            <a:ext cx="4557712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sz="1400" b="1" dirty="0">
                <a:latin typeface="Verdana" pitchFamily="34" charset="0"/>
                <a:cs typeface="Times New Roman" pitchFamily="18" charset="0"/>
              </a:rPr>
              <a:t>Analisi dei prezzi del Comune di Milano</a:t>
            </a:r>
          </a:p>
        </p:txBody>
      </p:sp>
      <p:sp>
        <p:nvSpPr>
          <p:cNvPr id="24" name="Text Box 12"/>
          <p:cNvSpPr txBox="1">
            <a:spLocks noChangeArrowheads="1"/>
          </p:cNvSpPr>
          <p:nvPr/>
        </p:nvSpPr>
        <p:spPr bwMode="auto">
          <a:xfrm>
            <a:off x="595313" y="511845"/>
            <a:ext cx="59055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sz="2000" b="1" dirty="0">
                <a:latin typeface="Verdana" pitchFamily="34" charset="0"/>
              </a:rPr>
              <a:t>Rilevazione dei prezzi degli Immobili</a:t>
            </a:r>
          </a:p>
        </p:txBody>
      </p:sp>
      <p:sp>
        <p:nvSpPr>
          <p:cNvPr id="25" name="Text Box 12"/>
          <p:cNvSpPr txBox="1">
            <a:spLocks noChangeArrowheads="1"/>
          </p:cNvSpPr>
          <p:nvPr/>
        </p:nvSpPr>
        <p:spPr bwMode="auto">
          <a:xfrm>
            <a:off x="595313" y="928688"/>
            <a:ext cx="2190750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sz="1300" b="1" dirty="0">
                <a:latin typeface="Verdana" pitchFamily="34" charset="0"/>
              </a:rPr>
              <a:t>I semestre </a:t>
            </a:r>
            <a:r>
              <a:rPr lang="it-IT" sz="1300" b="1" dirty="0" smtClean="0">
                <a:latin typeface="Verdana" pitchFamily="34" charset="0"/>
              </a:rPr>
              <a:t>2018</a:t>
            </a:r>
            <a:endParaRPr lang="it-IT" sz="1300" b="1" dirty="0">
              <a:latin typeface="Verdana" pitchFamily="34" charset="0"/>
            </a:endParaRPr>
          </a:p>
        </p:txBody>
      </p:sp>
      <p:sp>
        <p:nvSpPr>
          <p:cNvPr id="18" name="Rettangolo 23"/>
          <p:cNvSpPr>
            <a:spLocks noChangeArrowheads="1"/>
          </p:cNvSpPr>
          <p:nvPr/>
        </p:nvSpPr>
        <p:spPr bwMode="auto">
          <a:xfrm>
            <a:off x="899592" y="1438870"/>
            <a:ext cx="7560195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sz="1400" b="1" dirty="0"/>
              <a:t>Segno positivo per il mercato immobiliare a Milano città nel 2018, +2</a:t>
            </a:r>
            <a:r>
              <a:rPr lang="it-IT" sz="1400" b="1" dirty="0" smtClean="0"/>
              <a:t>%</a:t>
            </a:r>
            <a:endParaRPr lang="it-IT" sz="1400" dirty="0" smtClean="0"/>
          </a:p>
          <a:p>
            <a:pPr algn="just"/>
            <a:r>
              <a:rPr lang="it-IT" sz="1400" dirty="0" smtClean="0"/>
              <a:t>Ripartono </a:t>
            </a:r>
            <a:r>
              <a:rPr lang="it-IT" sz="1400" dirty="0"/>
              <a:t>i prezzi delle case: </a:t>
            </a:r>
            <a:r>
              <a:rPr lang="it-IT" sz="1400" dirty="0" smtClean="0"/>
              <a:t>valgono </a:t>
            </a:r>
            <a:r>
              <a:rPr lang="it-IT" sz="1400" dirty="0" smtClean="0"/>
              <a:t>4.895 </a:t>
            </a:r>
            <a:r>
              <a:rPr lang="it-IT" sz="1400" dirty="0"/>
              <a:t>€/mq in media, +2% in un anno. Quanto si spende per l’acquisto? Si va da 9.821 €/mq del centro storico (+1% in un anno) a 7.722 mila €/mq della cerchia Bastioni (+2%), a 5.227 mila €/mq della cerchia Circonvallazione (+1,6%) a </a:t>
            </a:r>
            <a:r>
              <a:rPr lang="it-IT" sz="1400" dirty="0" smtClean="0"/>
              <a:t>3.141 </a:t>
            </a:r>
            <a:r>
              <a:rPr lang="it-IT" sz="1400" dirty="0"/>
              <a:t>€/mq della periferia (+</a:t>
            </a:r>
            <a:r>
              <a:rPr lang="it-IT" sz="1400" dirty="0" smtClean="0"/>
              <a:t>1,7%). </a:t>
            </a:r>
            <a:endParaRPr lang="it-IT" sz="1400" dirty="0">
              <a:latin typeface="Verdana" pitchFamily="34" charset="0"/>
              <a:cs typeface="Times New Roman" pitchFamily="18" charset="0"/>
            </a:endParaRPr>
          </a:p>
        </p:txBody>
      </p:sp>
      <p:sp>
        <p:nvSpPr>
          <p:cNvPr id="21" name="Rettangolo 27"/>
          <p:cNvSpPr>
            <a:spLocks noChangeArrowheads="1"/>
          </p:cNvSpPr>
          <p:nvPr/>
        </p:nvSpPr>
        <p:spPr bwMode="auto">
          <a:xfrm>
            <a:off x="1475656" y="5805264"/>
            <a:ext cx="6072187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sz="1000" dirty="0">
                <a:latin typeface="Verdana" pitchFamily="34" charset="0"/>
                <a:cs typeface="Times New Roman" pitchFamily="18" charset="0"/>
              </a:rPr>
              <a:t>Elaborazioni: Camera di Commercio di Milano, Monza-Brianza e Lodi</a:t>
            </a:r>
          </a:p>
        </p:txBody>
      </p:sp>
      <p:pic>
        <p:nvPicPr>
          <p:cNvPr id="26" name="Immagine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188914"/>
            <a:ext cx="1995444" cy="646446"/>
          </a:xfrm>
          <a:prstGeom prst="rect">
            <a:avLst/>
          </a:prstGeom>
        </p:spPr>
      </p:pic>
      <p:graphicFrame>
        <p:nvGraphicFramePr>
          <p:cNvPr id="2" name="Tabel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7637165"/>
              </p:ext>
            </p:extLst>
          </p:nvPr>
        </p:nvGraphicFramePr>
        <p:xfrm>
          <a:off x="889569" y="2654394"/>
          <a:ext cx="7561337" cy="315087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94137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</a:tblGrid>
              <a:tr h="1600200">
                <a:tc>
                  <a:txBody>
                    <a:bodyPr/>
                    <a:lstStyle/>
                    <a:p>
                      <a:pPr algn="l" fontAlgn="ctr"/>
                      <a:r>
                        <a:rPr lang="it-IT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Zona di rilevazione</a:t>
                      </a:r>
                      <a:endParaRPr lang="it-IT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 I semestre 2018 </a:t>
                      </a:r>
                      <a:endParaRPr lang="it-IT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I semestre 2017</a:t>
                      </a:r>
                      <a:endParaRPr lang="it-IT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I semestre 2013</a:t>
                      </a:r>
                      <a:endParaRPr lang="it-IT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 Differenza al mq in un anno </a:t>
                      </a:r>
                      <a:endParaRPr lang="it-IT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it-IT" sz="1000" u="none" strike="noStrike" dirty="0">
                          <a:solidFill>
                            <a:schemeClr val="tx1"/>
                          </a:solidFill>
                          <a:effectLst/>
                        </a:rPr>
                        <a:t>Differenza per un appartamento di 60 mq in un anno </a:t>
                      </a:r>
                      <a:endParaRPr lang="it-IT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it-IT" sz="1200" u="none" strike="noStrike" dirty="0" err="1">
                          <a:solidFill>
                            <a:schemeClr val="tx1"/>
                          </a:solidFill>
                          <a:effectLst/>
                        </a:rPr>
                        <a:t>Var</a:t>
                      </a:r>
                      <a:r>
                        <a:rPr lang="it-IT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 % in un anno </a:t>
                      </a:r>
                      <a:endParaRPr lang="it-IT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it-IT" sz="1200" u="none" strike="noStrike" dirty="0" err="1">
                          <a:solidFill>
                            <a:schemeClr val="tx1"/>
                          </a:solidFill>
                          <a:effectLst/>
                        </a:rPr>
                        <a:t>Var</a:t>
                      </a:r>
                      <a:r>
                        <a:rPr lang="it-IT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 % in 5 anni  </a:t>
                      </a:r>
                      <a:endParaRPr lang="it-IT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00025">
                <a:tc>
                  <a:txBody>
                    <a:bodyPr/>
                    <a:lstStyle/>
                    <a:p>
                      <a:pPr algn="l" fontAlgn="ctr"/>
                      <a:r>
                        <a:rPr lang="it-IT" sz="1400" u="none" strike="noStrike">
                          <a:solidFill>
                            <a:schemeClr val="tx1"/>
                          </a:solidFill>
                          <a:effectLst/>
                        </a:rPr>
                        <a:t>CENTRO</a:t>
                      </a:r>
                      <a:endParaRPr lang="it-IT" sz="1400" b="1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9.821</a:t>
                      </a:r>
                      <a:endParaRPr lang="it-IT" sz="1400" b="1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4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9.729</a:t>
                      </a:r>
                      <a:endParaRPr lang="it-IT" sz="1400" b="1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4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10.500</a:t>
                      </a:r>
                      <a:endParaRPr lang="it-IT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400" u="none" strike="noStrike">
                          <a:solidFill>
                            <a:schemeClr val="tx1"/>
                          </a:solidFill>
                          <a:effectLst/>
                        </a:rPr>
                        <a:t>93</a:t>
                      </a:r>
                      <a:endParaRPr lang="it-IT" sz="14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400" u="none" strike="noStrike">
                          <a:solidFill>
                            <a:schemeClr val="tx1"/>
                          </a:solidFill>
                          <a:effectLst/>
                        </a:rPr>
                        <a:t>5.571</a:t>
                      </a:r>
                      <a:endParaRPr lang="it-IT" sz="14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4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1,0%</a:t>
                      </a:r>
                      <a:endParaRPr lang="it-IT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r>
                        <a:rPr lang="it-IT" sz="14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6,5%</a:t>
                      </a:r>
                      <a:endParaRPr lang="it-IT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00025">
                <a:tc>
                  <a:txBody>
                    <a:bodyPr/>
                    <a:lstStyle/>
                    <a:p>
                      <a:pPr algn="l" fontAlgn="ctr"/>
                      <a:r>
                        <a:rPr lang="it-IT" sz="1400" u="none" strike="noStrike">
                          <a:solidFill>
                            <a:schemeClr val="tx1"/>
                          </a:solidFill>
                          <a:effectLst/>
                        </a:rPr>
                        <a:t>BASTIONI </a:t>
                      </a:r>
                      <a:endParaRPr lang="it-IT" sz="1400" b="1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7.722</a:t>
                      </a:r>
                      <a:endParaRPr lang="it-IT" sz="1400" b="1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4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7.572</a:t>
                      </a:r>
                      <a:endParaRPr lang="it-IT" sz="1400" b="1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4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7.678</a:t>
                      </a:r>
                      <a:endParaRPr lang="it-IT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150</a:t>
                      </a:r>
                      <a:endParaRPr lang="it-IT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9.000</a:t>
                      </a:r>
                      <a:endParaRPr lang="it-IT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4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2,0%</a:t>
                      </a:r>
                      <a:endParaRPr lang="it-IT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4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0,6%</a:t>
                      </a:r>
                      <a:endParaRPr lang="it-IT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00025">
                <a:tc>
                  <a:txBody>
                    <a:bodyPr/>
                    <a:lstStyle/>
                    <a:p>
                      <a:pPr algn="l" fontAlgn="ctr"/>
                      <a:r>
                        <a:rPr lang="it-IT" sz="1400" u="none" strike="noStrike">
                          <a:solidFill>
                            <a:schemeClr val="tx1"/>
                          </a:solidFill>
                          <a:effectLst/>
                        </a:rPr>
                        <a:t>CIRCONVALLAZIONE</a:t>
                      </a:r>
                      <a:endParaRPr lang="it-IT" sz="1400" b="1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400" u="none" strike="noStrike">
                          <a:solidFill>
                            <a:schemeClr val="tx1"/>
                          </a:solidFill>
                          <a:effectLst/>
                        </a:rPr>
                        <a:t>5.227</a:t>
                      </a:r>
                      <a:endParaRPr lang="it-IT" sz="1400" b="1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4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5.143</a:t>
                      </a:r>
                      <a:endParaRPr lang="it-IT" sz="1400" b="1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4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5.287</a:t>
                      </a:r>
                      <a:endParaRPr lang="it-IT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400" u="none" strike="noStrike">
                          <a:solidFill>
                            <a:schemeClr val="tx1"/>
                          </a:solidFill>
                          <a:effectLst/>
                        </a:rPr>
                        <a:t>83</a:t>
                      </a:r>
                      <a:endParaRPr lang="it-IT" sz="14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400" u="none" strike="noStrike">
                          <a:solidFill>
                            <a:schemeClr val="tx1"/>
                          </a:solidFill>
                          <a:effectLst/>
                        </a:rPr>
                        <a:t>5.000</a:t>
                      </a:r>
                      <a:endParaRPr lang="it-IT" sz="14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4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1,6%</a:t>
                      </a:r>
                      <a:endParaRPr lang="it-IT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r>
                        <a:rPr lang="it-IT" sz="14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1,1%</a:t>
                      </a:r>
                      <a:endParaRPr lang="it-IT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00025">
                <a:tc>
                  <a:txBody>
                    <a:bodyPr/>
                    <a:lstStyle/>
                    <a:p>
                      <a:pPr algn="l" fontAlgn="ctr"/>
                      <a:r>
                        <a:rPr lang="it-IT" sz="1400" u="none" strike="noStrike">
                          <a:solidFill>
                            <a:schemeClr val="tx1"/>
                          </a:solidFill>
                          <a:effectLst/>
                        </a:rPr>
                        <a:t>DECENTRAMENTO</a:t>
                      </a:r>
                      <a:endParaRPr lang="it-IT" sz="1400" b="1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4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3.141</a:t>
                      </a:r>
                      <a:endParaRPr lang="it-IT" sz="1400" b="1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4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3.087</a:t>
                      </a:r>
                      <a:endParaRPr lang="it-IT" sz="1400" b="1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4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3.272</a:t>
                      </a:r>
                      <a:endParaRPr lang="it-IT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4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53</a:t>
                      </a:r>
                      <a:endParaRPr lang="it-IT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4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3.203</a:t>
                      </a:r>
                      <a:endParaRPr lang="it-IT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4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1,7%</a:t>
                      </a:r>
                      <a:endParaRPr lang="it-IT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r>
                        <a:rPr lang="it-IT" sz="14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4,0%</a:t>
                      </a:r>
                      <a:endParaRPr lang="it-IT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00025">
                <a:tc>
                  <a:txBody>
                    <a:bodyPr/>
                    <a:lstStyle/>
                    <a:p>
                      <a:pPr algn="l" fontAlgn="ctr"/>
                      <a:r>
                        <a:rPr lang="it-IT" sz="1400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it-IT" sz="1400" b="1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1400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it-IT" sz="1400" b="1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1400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it-IT" sz="1400" b="1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1400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it-IT" sz="1400" b="1" i="0" u="none" strike="noStrike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1400" u="none" strike="noStrike">
                          <a:solidFill>
                            <a:schemeClr val="tx1"/>
                          </a:solidFill>
                          <a:effectLst/>
                        </a:rPr>
                        <a:t>                   -   </a:t>
                      </a:r>
                      <a:endParaRPr lang="it-IT" sz="14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1400" u="none" strike="noStrike">
                          <a:solidFill>
                            <a:schemeClr val="tx1"/>
                          </a:solidFill>
                          <a:effectLst/>
                        </a:rPr>
                        <a:t>                   -   </a:t>
                      </a:r>
                      <a:endParaRPr lang="it-IT" sz="14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1400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it-IT" sz="14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1400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it-IT" sz="14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00025">
                <a:tc>
                  <a:txBody>
                    <a:bodyPr/>
                    <a:lstStyle/>
                    <a:p>
                      <a:pPr algn="l" fontAlgn="ctr"/>
                      <a:r>
                        <a:rPr lang="it-IT" sz="1400" u="none" strike="noStrike">
                          <a:solidFill>
                            <a:schemeClr val="tx1"/>
                          </a:solidFill>
                          <a:effectLst/>
                        </a:rPr>
                        <a:t>MEDIA MILANO</a:t>
                      </a:r>
                      <a:endParaRPr lang="it-IT" sz="1400" b="1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4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4.895</a:t>
                      </a:r>
                      <a:endParaRPr lang="it-IT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4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4.818</a:t>
                      </a:r>
                      <a:endParaRPr lang="it-IT" sz="1400" b="1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4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5.044</a:t>
                      </a:r>
                      <a:endParaRPr lang="it-IT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4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77</a:t>
                      </a:r>
                      <a:endParaRPr lang="it-IT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4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4.610</a:t>
                      </a:r>
                      <a:endParaRPr lang="it-IT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4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1,6%</a:t>
                      </a:r>
                      <a:endParaRPr lang="it-IT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r>
                        <a:rPr lang="it-IT" sz="14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3,0%</a:t>
                      </a:r>
                      <a:endParaRPr lang="it-IT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7"/>
          <p:cNvSpPr>
            <a:spLocks noChangeArrowheads="1"/>
          </p:cNvSpPr>
          <p:nvPr/>
        </p:nvSpPr>
        <p:spPr bwMode="auto">
          <a:xfrm>
            <a:off x="107950" y="188913"/>
            <a:ext cx="431800" cy="5903912"/>
          </a:xfrm>
          <a:prstGeom prst="rect">
            <a:avLst/>
          </a:prstGeom>
          <a:solidFill>
            <a:srgbClr val="CADEEC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44036" name="Rectangle 8"/>
          <p:cNvSpPr>
            <a:spLocks noChangeArrowheads="1"/>
          </p:cNvSpPr>
          <p:nvPr/>
        </p:nvSpPr>
        <p:spPr bwMode="auto">
          <a:xfrm>
            <a:off x="6948488" y="836613"/>
            <a:ext cx="1511300" cy="144462"/>
          </a:xfrm>
          <a:prstGeom prst="rect">
            <a:avLst/>
          </a:prstGeom>
          <a:solidFill>
            <a:srgbClr val="CADEEC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44037" name="Line 9"/>
          <p:cNvSpPr>
            <a:spLocks noChangeShapeType="1"/>
          </p:cNvSpPr>
          <p:nvPr/>
        </p:nvSpPr>
        <p:spPr bwMode="auto">
          <a:xfrm>
            <a:off x="323850" y="908050"/>
            <a:ext cx="7129463" cy="0"/>
          </a:xfrm>
          <a:prstGeom prst="line">
            <a:avLst/>
          </a:prstGeom>
          <a:noFill/>
          <a:ln w="28575">
            <a:solidFill>
              <a:srgbClr val="73A7CC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44039" name="Line 11"/>
          <p:cNvSpPr>
            <a:spLocks noChangeShapeType="1"/>
          </p:cNvSpPr>
          <p:nvPr/>
        </p:nvSpPr>
        <p:spPr bwMode="auto">
          <a:xfrm>
            <a:off x="3995738" y="6524625"/>
            <a:ext cx="4321175" cy="0"/>
          </a:xfrm>
          <a:prstGeom prst="line">
            <a:avLst/>
          </a:prstGeom>
          <a:noFill/>
          <a:ln w="28575">
            <a:solidFill>
              <a:srgbClr val="73A7CC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44044" name="Rettangolo 23"/>
          <p:cNvSpPr>
            <a:spLocks noChangeArrowheads="1"/>
          </p:cNvSpPr>
          <p:nvPr/>
        </p:nvSpPr>
        <p:spPr bwMode="auto">
          <a:xfrm>
            <a:off x="2500313" y="928688"/>
            <a:ext cx="6357937" cy="2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sz="1300" b="1" dirty="0">
                <a:latin typeface="Verdana" pitchFamily="34" charset="0"/>
              </a:rPr>
              <a:t>COMUNE DI MILANO </a:t>
            </a:r>
            <a:r>
              <a:rPr lang="it-IT" sz="1300" b="1" dirty="0" smtClean="0">
                <a:latin typeface="Verdana" pitchFamily="34" charset="0"/>
              </a:rPr>
              <a:t>– APPARTAMENTI NUOVI</a:t>
            </a:r>
            <a:endParaRPr lang="it-IT" sz="1300" b="1" dirty="0">
              <a:latin typeface="Verdana" pitchFamily="34" charset="0"/>
            </a:endParaRPr>
          </a:p>
        </p:txBody>
      </p:sp>
      <p:sp>
        <p:nvSpPr>
          <p:cNvPr id="44047" name="Segnaposto numero diapositiva 1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1118D4A-BCE5-4B78-94BA-40E8A3A22FAC}" type="slidenum">
              <a:rPr lang="it-IT" sz="1000" smtClean="0">
                <a:latin typeface="Verdana" pitchFamily="34" charset="0"/>
              </a:rPr>
              <a:pPr/>
              <a:t>3</a:t>
            </a:fld>
            <a:endParaRPr lang="it-IT" sz="1000">
              <a:latin typeface="Verdana" pitchFamily="34" charset="0"/>
            </a:endParaRPr>
          </a:p>
        </p:txBody>
      </p:sp>
      <p:sp>
        <p:nvSpPr>
          <p:cNvPr id="20" name="Rettangolo 27"/>
          <p:cNvSpPr>
            <a:spLocks noChangeArrowheads="1"/>
          </p:cNvSpPr>
          <p:nvPr/>
        </p:nvSpPr>
        <p:spPr bwMode="auto">
          <a:xfrm>
            <a:off x="1500209" y="6053226"/>
            <a:ext cx="607218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sz="1000" dirty="0">
                <a:latin typeface="Verdana" pitchFamily="34" charset="0"/>
                <a:cs typeface="Times New Roman" pitchFamily="18" charset="0"/>
              </a:rPr>
              <a:t>Fonte: FIMAA Milano Monza &amp; Brianza - Collegio Agenti d’Affari in Mediazione delle Province di Milano, Monza &amp; Brianza dal 1945</a:t>
            </a:r>
          </a:p>
        </p:txBody>
      </p:sp>
      <p:pic>
        <p:nvPicPr>
          <p:cNvPr id="22" name="Immagine 2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3725" y="5842637"/>
            <a:ext cx="680541" cy="82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Rettangolo 23"/>
          <p:cNvSpPr>
            <a:spLocks noChangeArrowheads="1"/>
          </p:cNvSpPr>
          <p:nvPr/>
        </p:nvSpPr>
        <p:spPr bwMode="auto">
          <a:xfrm rot="-5400000">
            <a:off x="-1963712" y="2983688"/>
            <a:ext cx="4557712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sz="1400" b="1" dirty="0">
                <a:latin typeface="Verdana" pitchFamily="34" charset="0"/>
                <a:cs typeface="Times New Roman" pitchFamily="18" charset="0"/>
              </a:rPr>
              <a:t>Analisi dei prezzi del Comune di Milano</a:t>
            </a:r>
          </a:p>
        </p:txBody>
      </p:sp>
      <p:sp>
        <p:nvSpPr>
          <p:cNvPr id="24" name="Text Box 12"/>
          <p:cNvSpPr txBox="1">
            <a:spLocks noChangeArrowheads="1"/>
          </p:cNvSpPr>
          <p:nvPr/>
        </p:nvSpPr>
        <p:spPr bwMode="auto">
          <a:xfrm>
            <a:off x="595313" y="511845"/>
            <a:ext cx="59055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sz="2000" b="1" dirty="0">
                <a:latin typeface="Verdana" pitchFamily="34" charset="0"/>
              </a:rPr>
              <a:t>Rilevazione dei prezzi degli Immobili</a:t>
            </a:r>
          </a:p>
        </p:txBody>
      </p:sp>
      <p:sp>
        <p:nvSpPr>
          <p:cNvPr id="25" name="Text Box 12"/>
          <p:cNvSpPr txBox="1">
            <a:spLocks noChangeArrowheads="1"/>
          </p:cNvSpPr>
          <p:nvPr/>
        </p:nvSpPr>
        <p:spPr bwMode="auto">
          <a:xfrm>
            <a:off x="595313" y="928688"/>
            <a:ext cx="2190750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sz="1300" b="1" dirty="0" smtClean="0">
                <a:latin typeface="Verdana" pitchFamily="34" charset="0"/>
              </a:rPr>
              <a:t>I </a:t>
            </a:r>
            <a:r>
              <a:rPr lang="it-IT" sz="1300" b="1" dirty="0">
                <a:latin typeface="Verdana" pitchFamily="34" charset="0"/>
              </a:rPr>
              <a:t>semestre </a:t>
            </a:r>
            <a:r>
              <a:rPr lang="it-IT" sz="1300" b="1" dirty="0" smtClean="0">
                <a:latin typeface="Verdana" pitchFamily="34" charset="0"/>
              </a:rPr>
              <a:t>2018</a:t>
            </a:r>
            <a:endParaRPr lang="it-IT" sz="1300" b="1" dirty="0">
              <a:latin typeface="Verdana" pitchFamily="34" charset="0"/>
            </a:endParaRPr>
          </a:p>
        </p:txBody>
      </p:sp>
      <p:sp>
        <p:nvSpPr>
          <p:cNvPr id="18" name="Rettangolo 23"/>
          <p:cNvSpPr>
            <a:spLocks noChangeArrowheads="1"/>
          </p:cNvSpPr>
          <p:nvPr/>
        </p:nvSpPr>
        <p:spPr bwMode="auto">
          <a:xfrm>
            <a:off x="1100208" y="1221076"/>
            <a:ext cx="7548562" cy="1092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sz="1300" b="1" dirty="0"/>
              <a:t>Ecco le zone che </a:t>
            </a:r>
            <a:r>
              <a:rPr lang="it-IT" sz="1300" b="1" dirty="0" smtClean="0"/>
              <a:t>si sono rivalutate di più nell’ultimo anno.  </a:t>
            </a:r>
            <a:r>
              <a:rPr lang="it-IT" sz="1300" dirty="0" smtClean="0"/>
              <a:t>Per </a:t>
            </a:r>
            <a:r>
              <a:rPr lang="it-IT" sz="1300" dirty="0"/>
              <a:t>un appartamento nuovo di 60 mq, </a:t>
            </a:r>
            <a:r>
              <a:rPr lang="it-IT" sz="1300" dirty="0" smtClean="0"/>
              <a:t>per </a:t>
            </a:r>
            <a:r>
              <a:rPr lang="it-IT" sz="1300" dirty="0" smtClean="0"/>
              <a:t>l’aumento </a:t>
            </a:r>
            <a:r>
              <a:rPr lang="it-IT" sz="1300" dirty="0"/>
              <a:t>dei prezzi degli immobili in quella </a:t>
            </a:r>
            <a:r>
              <a:rPr lang="it-IT" sz="1300" dirty="0" smtClean="0"/>
              <a:t>zona: dagli </a:t>
            </a:r>
            <a:r>
              <a:rPr lang="it-IT" sz="1300" dirty="0"/>
              <a:t>11 mila euro di differenza in valore in un anno di Fiera – Sempione ai 12 mila euro di Corvetto, </a:t>
            </a:r>
            <a:r>
              <a:rPr lang="it-IT" sz="1300" dirty="0" err="1"/>
              <a:t>Bligny</a:t>
            </a:r>
            <a:r>
              <a:rPr lang="it-IT" sz="1300" dirty="0"/>
              <a:t>, Porta Venezia e Brera, ai 15 mila di Solari, ai 18 mila di S. Vittore.  Al top con 24 mila euro in più la zona Leopardi – Pagano. In centro a Brera e Missori un appartamento di 60 mq vale 12 mila e 9 mila euro in più di un anno fa</a:t>
            </a:r>
            <a:r>
              <a:rPr lang="it-IT" sz="1200" dirty="0"/>
              <a:t>. </a:t>
            </a:r>
          </a:p>
        </p:txBody>
      </p:sp>
      <p:sp>
        <p:nvSpPr>
          <p:cNvPr id="21" name="Rettangolo 27"/>
          <p:cNvSpPr>
            <a:spLocks noChangeArrowheads="1"/>
          </p:cNvSpPr>
          <p:nvPr/>
        </p:nvSpPr>
        <p:spPr bwMode="auto">
          <a:xfrm>
            <a:off x="1475656" y="5805264"/>
            <a:ext cx="6072187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sz="1000" dirty="0">
                <a:latin typeface="Verdana" pitchFamily="34" charset="0"/>
                <a:cs typeface="Times New Roman" pitchFamily="18" charset="0"/>
              </a:rPr>
              <a:t>Elaborazioni: Camera di Commercio di </a:t>
            </a:r>
            <a:r>
              <a:rPr lang="it-IT" sz="1000" dirty="0" smtClean="0">
                <a:latin typeface="Verdana" pitchFamily="34" charset="0"/>
                <a:cs typeface="Times New Roman" pitchFamily="18" charset="0"/>
              </a:rPr>
              <a:t>Milano Monza Brianza Lodi</a:t>
            </a:r>
            <a:endParaRPr lang="it-IT" sz="1000" dirty="0">
              <a:latin typeface="Verdana" pitchFamily="34" charset="0"/>
              <a:cs typeface="Times New Roman" pitchFamily="18" charset="0"/>
            </a:endParaRP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188914"/>
            <a:ext cx="1995444" cy="646446"/>
          </a:xfrm>
          <a:prstGeom prst="rect">
            <a:avLst/>
          </a:prstGeom>
        </p:spPr>
      </p:pic>
      <p:graphicFrame>
        <p:nvGraphicFramePr>
          <p:cNvPr id="4" name="Tabel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9644553"/>
              </p:ext>
            </p:extLst>
          </p:nvPr>
        </p:nvGraphicFramePr>
        <p:xfrm>
          <a:off x="759689" y="2541728"/>
          <a:ext cx="8229600" cy="283921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10471"/>
                <a:gridCol w="796625"/>
                <a:gridCol w="796625"/>
                <a:gridCol w="796625"/>
                <a:gridCol w="875629"/>
                <a:gridCol w="1176833"/>
                <a:gridCol w="790042"/>
                <a:gridCol w="786750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solidFill>
                            <a:schemeClr val="tx1"/>
                          </a:solidFill>
                          <a:effectLst/>
                        </a:rPr>
                        <a:t>Zona di rilevazione</a:t>
                      </a:r>
                      <a:endParaRPr lang="it-IT" sz="9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I semestre 2018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I semestre 2017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I semestre 2013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Differenza al mq in un anno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Differenza di valore per un appartamento di 60 mq in un anno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Var % in un anno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Var % in 5 anni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solidFill>
                            <a:schemeClr val="tx1"/>
                          </a:solidFill>
                          <a:effectLst/>
                        </a:rPr>
                        <a:t>Leopardi - Boccaccio - Pagano</a:t>
                      </a:r>
                      <a:endParaRPr lang="it-IT" sz="9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       7.850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       7.450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       7.400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          400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    24.000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5,4%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6,1%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S. Vittore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solidFill>
                            <a:schemeClr val="tx1"/>
                          </a:solidFill>
                          <a:effectLst/>
                        </a:rPr>
                        <a:t>        7.150 </a:t>
                      </a:r>
                      <a:endParaRPr lang="it-IT" sz="9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       6.850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solidFill>
                            <a:schemeClr val="tx1"/>
                          </a:solidFill>
                          <a:effectLst/>
                        </a:rPr>
                        <a:t>        6.850 </a:t>
                      </a:r>
                      <a:endParaRPr lang="it-IT" sz="9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          300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    18.000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4,4%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4,4%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Solari - Napoli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solidFill>
                            <a:schemeClr val="tx1"/>
                          </a:solidFill>
                          <a:effectLst/>
                        </a:rPr>
                        <a:t>        4.800 </a:t>
                      </a:r>
                      <a:endParaRPr lang="it-IT" sz="9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solidFill>
                            <a:schemeClr val="tx1"/>
                          </a:solidFill>
                          <a:effectLst/>
                        </a:rPr>
                        <a:t>        4.550 </a:t>
                      </a:r>
                      <a:endParaRPr lang="it-IT" sz="9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       4.950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          250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    15.000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5,5%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-3,0%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Brera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    10.100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solidFill>
                            <a:schemeClr val="tx1"/>
                          </a:solidFill>
                          <a:effectLst/>
                        </a:rPr>
                        <a:t>        9.900 </a:t>
                      </a:r>
                      <a:endParaRPr lang="it-IT" sz="9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solidFill>
                            <a:schemeClr val="tx1"/>
                          </a:solidFill>
                          <a:effectLst/>
                        </a:rPr>
                        <a:t>     10.750 </a:t>
                      </a:r>
                      <a:endParaRPr lang="it-IT" sz="9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          200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    12.000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2,0%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-6,0%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Venezia - Monforte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       9.100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       8.900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solidFill>
                            <a:schemeClr val="tx1"/>
                          </a:solidFill>
                          <a:effectLst/>
                        </a:rPr>
                        <a:t>        9.250 </a:t>
                      </a:r>
                      <a:endParaRPr lang="it-IT" sz="9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          200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    12.000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2,2%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-1,6%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Bligny - Toscana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       4.700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       4.500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       4.450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solidFill>
                            <a:schemeClr val="tx1"/>
                          </a:solidFill>
                          <a:effectLst/>
                        </a:rPr>
                        <a:t>           200 </a:t>
                      </a:r>
                      <a:endParaRPr lang="it-IT" sz="9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    12.000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4,4%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5,6%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Agrippa - Abbiategrasso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       3.050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       2.850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       3.150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solidFill>
                            <a:schemeClr val="tx1"/>
                          </a:solidFill>
                          <a:effectLst/>
                        </a:rPr>
                        <a:t>           200 </a:t>
                      </a:r>
                      <a:endParaRPr lang="it-IT" sz="9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    12.000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7,0%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-3,2%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Corvetto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       2.950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       2.750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       3.050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          200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solidFill>
                            <a:schemeClr val="tx1"/>
                          </a:solidFill>
                          <a:effectLst/>
                        </a:rPr>
                        <a:t>     12.000 </a:t>
                      </a:r>
                      <a:endParaRPr lang="it-IT" sz="9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7,3%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-3,3%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Martini - Cuoco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       4.200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       4.000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       4.150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          200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solidFill>
                            <a:schemeClr val="tx1"/>
                          </a:solidFill>
                          <a:effectLst/>
                        </a:rPr>
                        <a:t>     12.000 </a:t>
                      </a:r>
                      <a:endParaRPr lang="it-IT" sz="9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5,0%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1,2%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Fiera - Sempione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       5.825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       5.650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       6.000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          175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solidFill>
                            <a:schemeClr val="tx1"/>
                          </a:solidFill>
                          <a:effectLst/>
                        </a:rPr>
                        <a:t>     10.500 </a:t>
                      </a:r>
                      <a:endParaRPr lang="it-IT" sz="9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solidFill>
                            <a:schemeClr val="tx1"/>
                          </a:solidFill>
                          <a:effectLst/>
                        </a:rPr>
                        <a:t>3,1%</a:t>
                      </a:r>
                      <a:endParaRPr lang="it-IT" sz="9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-2,9%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Cermenate - Ortles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       3.100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       2.925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       3.025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          175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    10.500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solidFill>
                            <a:schemeClr val="tx1"/>
                          </a:solidFill>
                          <a:effectLst/>
                        </a:rPr>
                        <a:t>6,0%</a:t>
                      </a:r>
                      <a:endParaRPr lang="it-IT" sz="9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2,5%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Missori - S.Sofia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       8.150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       8.000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       8.650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          150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       9.000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1,9%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solidFill>
                            <a:schemeClr val="tx1"/>
                          </a:solidFill>
                          <a:effectLst/>
                        </a:rPr>
                        <a:t>-5,8%</a:t>
                      </a:r>
                      <a:endParaRPr lang="it-IT" sz="9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Mercalli - Quadronno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       6.300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       6.150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       6.350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          150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       9.000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2,4%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solidFill>
                            <a:schemeClr val="tx1"/>
                          </a:solidFill>
                          <a:effectLst/>
                        </a:rPr>
                        <a:t>-0,8%</a:t>
                      </a:r>
                      <a:endParaRPr lang="it-IT" sz="9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Washington - Po - Vesuvio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       5.950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       5.800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       5.850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          150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       9.000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2,6%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solidFill>
                            <a:schemeClr val="tx1"/>
                          </a:solidFill>
                          <a:effectLst/>
                        </a:rPr>
                        <a:t>1,7%</a:t>
                      </a:r>
                      <a:endParaRPr lang="it-IT" sz="9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60131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7"/>
          <p:cNvSpPr>
            <a:spLocks noChangeArrowheads="1"/>
          </p:cNvSpPr>
          <p:nvPr/>
        </p:nvSpPr>
        <p:spPr bwMode="auto">
          <a:xfrm>
            <a:off x="107950" y="188913"/>
            <a:ext cx="431800" cy="5903912"/>
          </a:xfrm>
          <a:prstGeom prst="rect">
            <a:avLst/>
          </a:prstGeom>
          <a:solidFill>
            <a:srgbClr val="CADEEC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44036" name="Rectangle 8"/>
          <p:cNvSpPr>
            <a:spLocks noChangeArrowheads="1"/>
          </p:cNvSpPr>
          <p:nvPr/>
        </p:nvSpPr>
        <p:spPr bwMode="auto">
          <a:xfrm>
            <a:off x="6948488" y="836613"/>
            <a:ext cx="1511300" cy="144462"/>
          </a:xfrm>
          <a:prstGeom prst="rect">
            <a:avLst/>
          </a:prstGeom>
          <a:solidFill>
            <a:srgbClr val="CADEEC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44037" name="Line 9"/>
          <p:cNvSpPr>
            <a:spLocks noChangeShapeType="1"/>
          </p:cNvSpPr>
          <p:nvPr/>
        </p:nvSpPr>
        <p:spPr bwMode="auto">
          <a:xfrm>
            <a:off x="323850" y="908050"/>
            <a:ext cx="7129463" cy="0"/>
          </a:xfrm>
          <a:prstGeom prst="line">
            <a:avLst/>
          </a:prstGeom>
          <a:noFill/>
          <a:ln w="28575">
            <a:solidFill>
              <a:srgbClr val="73A7CC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44039" name="Line 11"/>
          <p:cNvSpPr>
            <a:spLocks noChangeShapeType="1"/>
          </p:cNvSpPr>
          <p:nvPr/>
        </p:nvSpPr>
        <p:spPr bwMode="auto">
          <a:xfrm>
            <a:off x="3995738" y="6524625"/>
            <a:ext cx="4321175" cy="0"/>
          </a:xfrm>
          <a:prstGeom prst="line">
            <a:avLst/>
          </a:prstGeom>
          <a:noFill/>
          <a:ln w="28575">
            <a:solidFill>
              <a:srgbClr val="73A7CC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44044" name="Rettangolo 23"/>
          <p:cNvSpPr>
            <a:spLocks noChangeArrowheads="1"/>
          </p:cNvSpPr>
          <p:nvPr/>
        </p:nvSpPr>
        <p:spPr bwMode="auto">
          <a:xfrm>
            <a:off x="2500313" y="928688"/>
            <a:ext cx="6357937" cy="2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sz="1300" b="1" dirty="0">
                <a:latin typeface="Verdana" pitchFamily="34" charset="0"/>
              </a:rPr>
              <a:t>COMUNE DI MILANO </a:t>
            </a:r>
            <a:r>
              <a:rPr lang="it-IT" sz="1300" b="1" dirty="0" smtClean="0">
                <a:latin typeface="Verdana" pitchFamily="34" charset="0"/>
              </a:rPr>
              <a:t>– APPARTAMENTI NUOVI</a:t>
            </a:r>
            <a:endParaRPr lang="it-IT" sz="1300" b="1" dirty="0">
              <a:latin typeface="Verdana" pitchFamily="34" charset="0"/>
            </a:endParaRPr>
          </a:p>
        </p:txBody>
      </p:sp>
      <p:sp>
        <p:nvSpPr>
          <p:cNvPr id="44047" name="Segnaposto numero diapositiva 1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1118D4A-BCE5-4B78-94BA-40E8A3A22FAC}" type="slidenum">
              <a:rPr lang="it-IT" sz="1000" smtClean="0">
                <a:latin typeface="Verdana" pitchFamily="34" charset="0"/>
              </a:rPr>
              <a:pPr/>
              <a:t>4</a:t>
            </a:fld>
            <a:endParaRPr lang="it-IT" sz="1000">
              <a:latin typeface="Verdana" pitchFamily="34" charset="0"/>
            </a:endParaRPr>
          </a:p>
        </p:txBody>
      </p:sp>
      <p:sp>
        <p:nvSpPr>
          <p:cNvPr id="20" name="Rettangolo 27"/>
          <p:cNvSpPr>
            <a:spLocks noChangeArrowheads="1"/>
          </p:cNvSpPr>
          <p:nvPr/>
        </p:nvSpPr>
        <p:spPr bwMode="auto">
          <a:xfrm>
            <a:off x="1500209" y="6053226"/>
            <a:ext cx="607218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sz="1000" dirty="0">
                <a:latin typeface="Verdana" pitchFamily="34" charset="0"/>
                <a:cs typeface="Times New Roman" pitchFamily="18" charset="0"/>
              </a:rPr>
              <a:t>Fonte: FIMAA Milano Monza &amp; Brianza - Collegio Agenti d’Affari in Mediazione delle Province di Milano, Monza &amp; Brianza dal 1945</a:t>
            </a:r>
          </a:p>
        </p:txBody>
      </p:sp>
      <p:pic>
        <p:nvPicPr>
          <p:cNvPr id="22" name="Immagine 2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5715016"/>
            <a:ext cx="680541" cy="82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Rettangolo 23"/>
          <p:cNvSpPr>
            <a:spLocks noChangeArrowheads="1"/>
          </p:cNvSpPr>
          <p:nvPr/>
        </p:nvSpPr>
        <p:spPr bwMode="auto">
          <a:xfrm rot="-5400000">
            <a:off x="-1963712" y="2983688"/>
            <a:ext cx="4557712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sz="1400" b="1" dirty="0">
                <a:latin typeface="Verdana" pitchFamily="34" charset="0"/>
                <a:cs typeface="Times New Roman" pitchFamily="18" charset="0"/>
              </a:rPr>
              <a:t>Analisi dei prezzi del Comune di Milano</a:t>
            </a:r>
          </a:p>
        </p:txBody>
      </p:sp>
      <p:sp>
        <p:nvSpPr>
          <p:cNvPr id="24" name="Text Box 12"/>
          <p:cNvSpPr txBox="1">
            <a:spLocks noChangeArrowheads="1"/>
          </p:cNvSpPr>
          <p:nvPr/>
        </p:nvSpPr>
        <p:spPr bwMode="auto">
          <a:xfrm>
            <a:off x="595313" y="511845"/>
            <a:ext cx="59055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sz="2000" b="1" dirty="0">
                <a:latin typeface="Verdana" pitchFamily="34" charset="0"/>
              </a:rPr>
              <a:t>Rilevazione dei prezzi degli Immobili</a:t>
            </a:r>
          </a:p>
        </p:txBody>
      </p:sp>
      <p:sp>
        <p:nvSpPr>
          <p:cNvPr id="25" name="Text Box 12"/>
          <p:cNvSpPr txBox="1">
            <a:spLocks noChangeArrowheads="1"/>
          </p:cNvSpPr>
          <p:nvPr/>
        </p:nvSpPr>
        <p:spPr bwMode="auto">
          <a:xfrm>
            <a:off x="595313" y="928688"/>
            <a:ext cx="2190750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sz="1300" b="1" dirty="0" smtClean="0">
                <a:latin typeface="Verdana" pitchFamily="34" charset="0"/>
              </a:rPr>
              <a:t>I </a:t>
            </a:r>
            <a:r>
              <a:rPr lang="it-IT" sz="1300" b="1" dirty="0">
                <a:latin typeface="Verdana" pitchFamily="34" charset="0"/>
              </a:rPr>
              <a:t>semestre </a:t>
            </a:r>
            <a:r>
              <a:rPr lang="it-IT" sz="1300" b="1" dirty="0" smtClean="0">
                <a:latin typeface="Verdana" pitchFamily="34" charset="0"/>
              </a:rPr>
              <a:t>2018</a:t>
            </a:r>
            <a:endParaRPr lang="it-IT" sz="1300" b="1" dirty="0">
              <a:latin typeface="Verdana" pitchFamily="34" charset="0"/>
            </a:endParaRPr>
          </a:p>
        </p:txBody>
      </p:sp>
      <p:sp>
        <p:nvSpPr>
          <p:cNvPr id="18" name="Rettangolo 23"/>
          <p:cNvSpPr>
            <a:spLocks noChangeArrowheads="1"/>
          </p:cNvSpPr>
          <p:nvPr/>
        </p:nvSpPr>
        <p:spPr bwMode="auto">
          <a:xfrm>
            <a:off x="595313" y="1438870"/>
            <a:ext cx="7548562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sz="1400" b="1" dirty="0"/>
              <a:t>Prime zone per crescita dei prezzi in un anno: Corvetto e </a:t>
            </a:r>
            <a:r>
              <a:rPr lang="it-IT" sz="1400" b="1" dirty="0" smtClean="0"/>
              <a:t>Agrippa</a:t>
            </a:r>
          </a:p>
          <a:p>
            <a:pPr algn="ctr"/>
            <a:r>
              <a:rPr lang="it-IT" sz="1400" dirty="0" smtClean="0"/>
              <a:t>Corvetto </a:t>
            </a:r>
            <a:r>
              <a:rPr lang="it-IT" sz="1400" dirty="0"/>
              <a:t>e Agrippa (+7%), Cermenate e Solari (+6%), Leopardi e Cuoco (+5%), </a:t>
            </a:r>
            <a:r>
              <a:rPr lang="it-IT" sz="1400" dirty="0" err="1"/>
              <a:t>Bligny</a:t>
            </a:r>
            <a:r>
              <a:rPr lang="it-IT" sz="1400" dirty="0"/>
              <a:t>, San Vittore, Baggio, Musocco, </a:t>
            </a:r>
            <a:r>
              <a:rPr lang="it-IT" sz="1400" dirty="0" err="1"/>
              <a:t>Gratosoglio</a:t>
            </a:r>
            <a:r>
              <a:rPr lang="it-IT" sz="1400" dirty="0"/>
              <a:t> (+4%). </a:t>
            </a:r>
          </a:p>
        </p:txBody>
      </p:sp>
      <p:sp>
        <p:nvSpPr>
          <p:cNvPr id="21" name="Rettangolo 27"/>
          <p:cNvSpPr>
            <a:spLocks noChangeArrowheads="1"/>
          </p:cNvSpPr>
          <p:nvPr/>
        </p:nvSpPr>
        <p:spPr bwMode="auto">
          <a:xfrm>
            <a:off x="1475656" y="5805264"/>
            <a:ext cx="6072187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sz="1000" dirty="0">
                <a:latin typeface="Verdana" pitchFamily="34" charset="0"/>
                <a:cs typeface="Times New Roman" pitchFamily="18" charset="0"/>
              </a:rPr>
              <a:t>Elaborazioni: Camera di Commercio di </a:t>
            </a:r>
            <a:r>
              <a:rPr lang="it-IT" sz="1000" dirty="0" smtClean="0">
                <a:latin typeface="Verdana" pitchFamily="34" charset="0"/>
                <a:cs typeface="Times New Roman" pitchFamily="18" charset="0"/>
              </a:rPr>
              <a:t>Milano Monza Brianza Lodi</a:t>
            </a:r>
            <a:endParaRPr lang="it-IT" sz="1000" dirty="0">
              <a:latin typeface="Verdana" pitchFamily="34" charset="0"/>
              <a:cs typeface="Times New Roman" pitchFamily="18" charset="0"/>
            </a:endParaRP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188914"/>
            <a:ext cx="1995444" cy="646446"/>
          </a:xfrm>
          <a:prstGeom prst="rect">
            <a:avLst/>
          </a:prstGeom>
        </p:spPr>
      </p:pic>
      <p:graphicFrame>
        <p:nvGraphicFramePr>
          <p:cNvPr id="3" name="Tabel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2847849"/>
              </p:ext>
            </p:extLst>
          </p:nvPr>
        </p:nvGraphicFramePr>
        <p:xfrm>
          <a:off x="827608" y="2165095"/>
          <a:ext cx="7632180" cy="364540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48020"/>
                <a:gridCol w="848020"/>
                <a:gridCol w="848020"/>
                <a:gridCol w="848020"/>
                <a:gridCol w="848020"/>
                <a:gridCol w="848020"/>
                <a:gridCol w="848020"/>
                <a:gridCol w="848020"/>
                <a:gridCol w="848020"/>
              </a:tblGrid>
              <a:tr h="5443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it-IT" sz="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dirty="0">
                          <a:solidFill>
                            <a:schemeClr val="tx1"/>
                          </a:solidFill>
                          <a:effectLst/>
                        </a:rPr>
                        <a:t>Prime per crescita prezzi in un anno</a:t>
                      </a:r>
                      <a:endParaRPr lang="it-IT" sz="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dirty="0">
                          <a:solidFill>
                            <a:schemeClr val="tx1"/>
                          </a:solidFill>
                          <a:effectLst/>
                        </a:rPr>
                        <a:t> I semestre 2018 </a:t>
                      </a:r>
                      <a:endParaRPr lang="it-IT" sz="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dirty="0">
                          <a:solidFill>
                            <a:schemeClr val="tx1"/>
                          </a:solidFill>
                          <a:effectLst/>
                        </a:rPr>
                        <a:t> I semestre 2017 </a:t>
                      </a:r>
                      <a:endParaRPr lang="it-IT" sz="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>
                          <a:solidFill>
                            <a:schemeClr val="tx1"/>
                          </a:solidFill>
                          <a:effectLst/>
                        </a:rPr>
                        <a:t> I semestre 2013 </a:t>
                      </a:r>
                      <a:endParaRPr lang="it-IT" sz="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>
                          <a:solidFill>
                            <a:schemeClr val="tx1"/>
                          </a:solidFill>
                          <a:effectLst/>
                        </a:rPr>
                        <a:t> Differenza al mq in un anno </a:t>
                      </a:r>
                      <a:endParaRPr lang="it-IT" sz="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>
                          <a:solidFill>
                            <a:schemeClr val="tx1"/>
                          </a:solidFill>
                          <a:effectLst/>
                        </a:rPr>
                        <a:t> Differenza per un appartamento di 60 mq in un anno </a:t>
                      </a:r>
                      <a:endParaRPr lang="it-IT" sz="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>
                          <a:solidFill>
                            <a:schemeClr val="tx1"/>
                          </a:solidFill>
                          <a:effectLst/>
                        </a:rPr>
                        <a:t>Var % in un anno</a:t>
                      </a:r>
                      <a:endParaRPr lang="it-IT" sz="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>
                          <a:solidFill>
                            <a:schemeClr val="tx1"/>
                          </a:solidFill>
                          <a:effectLst/>
                        </a:rPr>
                        <a:t>Var % in 5 anni </a:t>
                      </a:r>
                      <a:endParaRPr lang="it-IT" sz="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77682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it-IT" sz="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dirty="0">
                          <a:solidFill>
                            <a:schemeClr val="tx1"/>
                          </a:solidFill>
                          <a:effectLst/>
                        </a:rPr>
                        <a:t>Corvetto</a:t>
                      </a:r>
                      <a:endParaRPr lang="it-IT" sz="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dirty="0">
                          <a:solidFill>
                            <a:schemeClr val="tx1"/>
                          </a:solidFill>
                          <a:effectLst/>
                        </a:rPr>
                        <a:t>                     2.950 </a:t>
                      </a:r>
                      <a:endParaRPr lang="it-IT" sz="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dirty="0">
                          <a:solidFill>
                            <a:schemeClr val="tx1"/>
                          </a:solidFill>
                          <a:effectLst/>
                        </a:rPr>
                        <a:t>                     2.750 </a:t>
                      </a:r>
                      <a:endParaRPr lang="it-IT" sz="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dirty="0">
                          <a:solidFill>
                            <a:schemeClr val="tx1"/>
                          </a:solidFill>
                          <a:effectLst/>
                        </a:rPr>
                        <a:t>                       3.050 </a:t>
                      </a:r>
                      <a:endParaRPr lang="it-IT" sz="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>
                          <a:solidFill>
                            <a:schemeClr val="tx1"/>
                          </a:solidFill>
                          <a:effectLst/>
                        </a:rPr>
                        <a:t>            200 </a:t>
                      </a:r>
                      <a:endParaRPr lang="it-IT" sz="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>
                          <a:solidFill>
                            <a:schemeClr val="tx1"/>
                          </a:solidFill>
                          <a:effectLst/>
                        </a:rPr>
                        <a:t>         12.000 </a:t>
                      </a:r>
                      <a:endParaRPr lang="it-IT" sz="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>
                          <a:solidFill>
                            <a:schemeClr val="tx1"/>
                          </a:solidFill>
                          <a:effectLst/>
                        </a:rPr>
                        <a:t>7,3%</a:t>
                      </a:r>
                      <a:endParaRPr lang="it-IT" sz="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>
                          <a:solidFill>
                            <a:schemeClr val="tx1"/>
                          </a:solidFill>
                          <a:effectLst/>
                        </a:rPr>
                        <a:t>-3,3%</a:t>
                      </a:r>
                      <a:endParaRPr lang="it-IT" sz="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77682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it-IT" sz="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>
                          <a:solidFill>
                            <a:schemeClr val="tx1"/>
                          </a:solidFill>
                          <a:effectLst/>
                        </a:rPr>
                        <a:t>Agrippa - Abbiategrasso</a:t>
                      </a:r>
                      <a:endParaRPr lang="it-IT" sz="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dirty="0">
                          <a:solidFill>
                            <a:schemeClr val="tx1"/>
                          </a:solidFill>
                          <a:effectLst/>
                        </a:rPr>
                        <a:t>                     3.050 </a:t>
                      </a:r>
                      <a:endParaRPr lang="it-IT" sz="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>
                          <a:solidFill>
                            <a:schemeClr val="tx1"/>
                          </a:solidFill>
                          <a:effectLst/>
                        </a:rPr>
                        <a:t>                     2.850 </a:t>
                      </a:r>
                      <a:endParaRPr lang="it-IT" sz="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dirty="0">
                          <a:solidFill>
                            <a:schemeClr val="tx1"/>
                          </a:solidFill>
                          <a:effectLst/>
                        </a:rPr>
                        <a:t>                       3.150 </a:t>
                      </a:r>
                      <a:endParaRPr lang="it-IT" sz="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>
                          <a:solidFill>
                            <a:schemeClr val="tx1"/>
                          </a:solidFill>
                          <a:effectLst/>
                        </a:rPr>
                        <a:t>            200 </a:t>
                      </a:r>
                      <a:endParaRPr lang="it-IT" sz="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>
                          <a:solidFill>
                            <a:schemeClr val="tx1"/>
                          </a:solidFill>
                          <a:effectLst/>
                        </a:rPr>
                        <a:t>         12.000 </a:t>
                      </a:r>
                      <a:endParaRPr lang="it-IT" sz="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>
                          <a:solidFill>
                            <a:schemeClr val="tx1"/>
                          </a:solidFill>
                          <a:effectLst/>
                        </a:rPr>
                        <a:t>7,0%</a:t>
                      </a:r>
                      <a:endParaRPr lang="it-IT" sz="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>
                          <a:solidFill>
                            <a:schemeClr val="tx1"/>
                          </a:solidFill>
                          <a:effectLst/>
                        </a:rPr>
                        <a:t>-3,2%</a:t>
                      </a:r>
                      <a:endParaRPr lang="it-IT" sz="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77682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it-IT" sz="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>
                          <a:solidFill>
                            <a:schemeClr val="tx1"/>
                          </a:solidFill>
                          <a:effectLst/>
                        </a:rPr>
                        <a:t>Cermenate - Ortles</a:t>
                      </a:r>
                      <a:endParaRPr lang="it-IT" sz="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dirty="0">
                          <a:solidFill>
                            <a:schemeClr val="tx1"/>
                          </a:solidFill>
                          <a:effectLst/>
                        </a:rPr>
                        <a:t>                     3.100 </a:t>
                      </a:r>
                      <a:endParaRPr lang="it-IT" sz="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>
                          <a:solidFill>
                            <a:schemeClr val="tx1"/>
                          </a:solidFill>
                          <a:effectLst/>
                        </a:rPr>
                        <a:t>                     2.925 </a:t>
                      </a:r>
                      <a:endParaRPr lang="it-IT" sz="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dirty="0">
                          <a:solidFill>
                            <a:schemeClr val="tx1"/>
                          </a:solidFill>
                          <a:effectLst/>
                        </a:rPr>
                        <a:t>                       3.025 </a:t>
                      </a:r>
                      <a:endParaRPr lang="it-IT" sz="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dirty="0">
                          <a:solidFill>
                            <a:schemeClr val="tx1"/>
                          </a:solidFill>
                          <a:effectLst/>
                        </a:rPr>
                        <a:t>            175 </a:t>
                      </a:r>
                      <a:endParaRPr lang="it-IT" sz="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>
                          <a:solidFill>
                            <a:schemeClr val="tx1"/>
                          </a:solidFill>
                          <a:effectLst/>
                        </a:rPr>
                        <a:t>         10.500 </a:t>
                      </a:r>
                      <a:endParaRPr lang="it-IT" sz="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>
                          <a:solidFill>
                            <a:schemeClr val="tx1"/>
                          </a:solidFill>
                          <a:effectLst/>
                        </a:rPr>
                        <a:t>6,0%</a:t>
                      </a:r>
                      <a:endParaRPr lang="it-IT" sz="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>
                          <a:solidFill>
                            <a:schemeClr val="tx1"/>
                          </a:solidFill>
                          <a:effectLst/>
                        </a:rPr>
                        <a:t>2,5%</a:t>
                      </a:r>
                      <a:endParaRPr lang="it-IT" sz="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77682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it-IT" sz="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>
                          <a:solidFill>
                            <a:schemeClr val="tx1"/>
                          </a:solidFill>
                          <a:effectLst/>
                        </a:rPr>
                        <a:t>Solari - Napoli</a:t>
                      </a:r>
                      <a:endParaRPr lang="it-IT" sz="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dirty="0">
                          <a:solidFill>
                            <a:schemeClr val="tx1"/>
                          </a:solidFill>
                          <a:effectLst/>
                        </a:rPr>
                        <a:t>                     4.800 </a:t>
                      </a:r>
                      <a:endParaRPr lang="it-IT" sz="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dirty="0">
                          <a:solidFill>
                            <a:schemeClr val="tx1"/>
                          </a:solidFill>
                          <a:effectLst/>
                        </a:rPr>
                        <a:t>                     4.550 </a:t>
                      </a:r>
                      <a:endParaRPr lang="it-IT" sz="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dirty="0">
                          <a:solidFill>
                            <a:schemeClr val="tx1"/>
                          </a:solidFill>
                          <a:effectLst/>
                        </a:rPr>
                        <a:t>                       4.950 </a:t>
                      </a:r>
                      <a:endParaRPr lang="it-IT" sz="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dirty="0">
                          <a:solidFill>
                            <a:schemeClr val="tx1"/>
                          </a:solidFill>
                          <a:effectLst/>
                        </a:rPr>
                        <a:t>            250 </a:t>
                      </a:r>
                      <a:endParaRPr lang="it-IT" sz="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>
                          <a:solidFill>
                            <a:schemeClr val="tx1"/>
                          </a:solidFill>
                          <a:effectLst/>
                        </a:rPr>
                        <a:t>         15.000 </a:t>
                      </a:r>
                      <a:endParaRPr lang="it-IT" sz="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>
                          <a:solidFill>
                            <a:schemeClr val="tx1"/>
                          </a:solidFill>
                          <a:effectLst/>
                        </a:rPr>
                        <a:t>5,5%</a:t>
                      </a:r>
                      <a:endParaRPr lang="it-IT" sz="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>
                          <a:solidFill>
                            <a:schemeClr val="tx1"/>
                          </a:solidFill>
                          <a:effectLst/>
                        </a:rPr>
                        <a:t>-3,0%</a:t>
                      </a:r>
                      <a:endParaRPr lang="it-IT" sz="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160677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it-IT" sz="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>
                          <a:solidFill>
                            <a:schemeClr val="tx1"/>
                          </a:solidFill>
                          <a:effectLst/>
                        </a:rPr>
                        <a:t>Leopardi - Boccaccio - Pagano</a:t>
                      </a:r>
                      <a:endParaRPr lang="it-IT" sz="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>
                          <a:solidFill>
                            <a:schemeClr val="tx1"/>
                          </a:solidFill>
                          <a:effectLst/>
                        </a:rPr>
                        <a:t>                     7.850 </a:t>
                      </a:r>
                      <a:endParaRPr lang="it-IT" sz="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dirty="0">
                          <a:solidFill>
                            <a:schemeClr val="tx1"/>
                          </a:solidFill>
                          <a:effectLst/>
                        </a:rPr>
                        <a:t>                     7.450 </a:t>
                      </a:r>
                      <a:endParaRPr lang="it-IT" sz="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dirty="0">
                          <a:solidFill>
                            <a:schemeClr val="tx1"/>
                          </a:solidFill>
                          <a:effectLst/>
                        </a:rPr>
                        <a:t>                       7.400 </a:t>
                      </a:r>
                      <a:endParaRPr lang="it-IT" sz="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dirty="0">
                          <a:solidFill>
                            <a:schemeClr val="tx1"/>
                          </a:solidFill>
                          <a:effectLst/>
                        </a:rPr>
                        <a:t>            400 </a:t>
                      </a:r>
                      <a:endParaRPr lang="it-IT" sz="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>
                          <a:solidFill>
                            <a:schemeClr val="tx1"/>
                          </a:solidFill>
                          <a:effectLst/>
                        </a:rPr>
                        <a:t>         24.000 </a:t>
                      </a:r>
                      <a:endParaRPr lang="it-IT" sz="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>
                          <a:solidFill>
                            <a:schemeClr val="tx1"/>
                          </a:solidFill>
                          <a:effectLst/>
                        </a:rPr>
                        <a:t>5,4%</a:t>
                      </a:r>
                      <a:endParaRPr lang="it-IT" sz="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>
                          <a:solidFill>
                            <a:schemeClr val="tx1"/>
                          </a:solidFill>
                          <a:effectLst/>
                        </a:rPr>
                        <a:t>6,1%</a:t>
                      </a:r>
                      <a:endParaRPr lang="it-IT" sz="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77682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it-IT" sz="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>
                          <a:solidFill>
                            <a:schemeClr val="tx1"/>
                          </a:solidFill>
                          <a:effectLst/>
                        </a:rPr>
                        <a:t>Martini - Cuoco</a:t>
                      </a:r>
                      <a:endParaRPr lang="it-IT" sz="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>
                          <a:solidFill>
                            <a:schemeClr val="tx1"/>
                          </a:solidFill>
                          <a:effectLst/>
                        </a:rPr>
                        <a:t>                     4.200 </a:t>
                      </a:r>
                      <a:endParaRPr lang="it-IT" sz="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>
                          <a:solidFill>
                            <a:schemeClr val="tx1"/>
                          </a:solidFill>
                          <a:effectLst/>
                        </a:rPr>
                        <a:t>                     4.000 </a:t>
                      </a:r>
                      <a:endParaRPr lang="it-IT" sz="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dirty="0">
                          <a:solidFill>
                            <a:schemeClr val="tx1"/>
                          </a:solidFill>
                          <a:effectLst/>
                        </a:rPr>
                        <a:t>                       4.150 </a:t>
                      </a:r>
                      <a:endParaRPr lang="it-IT" sz="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dirty="0">
                          <a:solidFill>
                            <a:schemeClr val="tx1"/>
                          </a:solidFill>
                          <a:effectLst/>
                        </a:rPr>
                        <a:t>            200 </a:t>
                      </a:r>
                      <a:endParaRPr lang="it-IT" sz="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dirty="0">
                          <a:solidFill>
                            <a:schemeClr val="tx1"/>
                          </a:solidFill>
                          <a:effectLst/>
                        </a:rPr>
                        <a:t>         12.000 </a:t>
                      </a:r>
                      <a:endParaRPr lang="it-IT" sz="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>
                          <a:solidFill>
                            <a:schemeClr val="tx1"/>
                          </a:solidFill>
                          <a:effectLst/>
                        </a:rPr>
                        <a:t>5,0%</a:t>
                      </a:r>
                      <a:endParaRPr lang="it-IT" sz="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>
                          <a:solidFill>
                            <a:schemeClr val="tx1"/>
                          </a:solidFill>
                          <a:effectLst/>
                        </a:rPr>
                        <a:t>1,2%</a:t>
                      </a:r>
                      <a:endParaRPr lang="it-IT" sz="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77682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>
                          <a:solidFill>
                            <a:schemeClr val="tx1"/>
                          </a:solidFill>
                          <a:effectLst/>
                        </a:rPr>
                        <a:t>7</a:t>
                      </a:r>
                      <a:endParaRPr lang="it-IT" sz="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>
                          <a:solidFill>
                            <a:schemeClr val="tx1"/>
                          </a:solidFill>
                          <a:effectLst/>
                        </a:rPr>
                        <a:t>Bligny - Toscana</a:t>
                      </a:r>
                      <a:endParaRPr lang="it-IT" sz="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>
                          <a:solidFill>
                            <a:schemeClr val="tx1"/>
                          </a:solidFill>
                          <a:effectLst/>
                        </a:rPr>
                        <a:t>                     4.700 </a:t>
                      </a:r>
                      <a:endParaRPr lang="it-IT" sz="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>
                          <a:solidFill>
                            <a:schemeClr val="tx1"/>
                          </a:solidFill>
                          <a:effectLst/>
                        </a:rPr>
                        <a:t>                     4.500 </a:t>
                      </a:r>
                      <a:endParaRPr lang="it-IT" sz="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>
                          <a:solidFill>
                            <a:schemeClr val="tx1"/>
                          </a:solidFill>
                          <a:effectLst/>
                        </a:rPr>
                        <a:t>                       4.450 </a:t>
                      </a:r>
                      <a:endParaRPr lang="it-IT" sz="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dirty="0">
                          <a:solidFill>
                            <a:schemeClr val="tx1"/>
                          </a:solidFill>
                          <a:effectLst/>
                        </a:rPr>
                        <a:t>            200 </a:t>
                      </a:r>
                      <a:endParaRPr lang="it-IT" sz="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dirty="0">
                          <a:solidFill>
                            <a:schemeClr val="tx1"/>
                          </a:solidFill>
                          <a:effectLst/>
                        </a:rPr>
                        <a:t>         12.000 </a:t>
                      </a:r>
                      <a:endParaRPr lang="it-IT" sz="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>
                          <a:solidFill>
                            <a:schemeClr val="tx1"/>
                          </a:solidFill>
                          <a:effectLst/>
                        </a:rPr>
                        <a:t>4,4%</a:t>
                      </a:r>
                      <a:endParaRPr lang="it-IT" sz="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>
                          <a:solidFill>
                            <a:schemeClr val="tx1"/>
                          </a:solidFill>
                          <a:effectLst/>
                        </a:rPr>
                        <a:t>5,6%</a:t>
                      </a:r>
                      <a:endParaRPr lang="it-IT" sz="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77682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endParaRPr lang="it-IT" sz="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>
                          <a:solidFill>
                            <a:schemeClr val="tx1"/>
                          </a:solidFill>
                          <a:effectLst/>
                        </a:rPr>
                        <a:t>S. Vittore</a:t>
                      </a:r>
                      <a:endParaRPr lang="it-IT" sz="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>
                          <a:solidFill>
                            <a:schemeClr val="tx1"/>
                          </a:solidFill>
                          <a:effectLst/>
                        </a:rPr>
                        <a:t>                     7.150 </a:t>
                      </a:r>
                      <a:endParaRPr lang="it-IT" sz="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>
                          <a:solidFill>
                            <a:schemeClr val="tx1"/>
                          </a:solidFill>
                          <a:effectLst/>
                        </a:rPr>
                        <a:t>                     6.850 </a:t>
                      </a:r>
                      <a:endParaRPr lang="it-IT" sz="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>
                          <a:solidFill>
                            <a:schemeClr val="tx1"/>
                          </a:solidFill>
                          <a:effectLst/>
                        </a:rPr>
                        <a:t>                       6.850 </a:t>
                      </a:r>
                      <a:endParaRPr lang="it-IT" sz="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>
                          <a:solidFill>
                            <a:schemeClr val="tx1"/>
                          </a:solidFill>
                          <a:effectLst/>
                        </a:rPr>
                        <a:t>            300 </a:t>
                      </a:r>
                      <a:endParaRPr lang="it-IT" sz="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dirty="0">
                          <a:solidFill>
                            <a:schemeClr val="tx1"/>
                          </a:solidFill>
                          <a:effectLst/>
                        </a:rPr>
                        <a:t>         18.000 </a:t>
                      </a:r>
                      <a:endParaRPr lang="it-IT" sz="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>
                          <a:solidFill>
                            <a:schemeClr val="tx1"/>
                          </a:solidFill>
                          <a:effectLst/>
                        </a:rPr>
                        <a:t>4,4%</a:t>
                      </a:r>
                      <a:endParaRPr lang="it-IT" sz="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>
                          <a:solidFill>
                            <a:schemeClr val="tx1"/>
                          </a:solidFill>
                          <a:effectLst/>
                        </a:rPr>
                        <a:t>4,4%</a:t>
                      </a:r>
                      <a:endParaRPr lang="it-IT" sz="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160677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>
                          <a:solidFill>
                            <a:schemeClr val="tx1"/>
                          </a:solidFill>
                          <a:effectLst/>
                        </a:rPr>
                        <a:t>9</a:t>
                      </a:r>
                      <a:endParaRPr lang="it-IT" sz="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>
                          <a:solidFill>
                            <a:schemeClr val="tx1"/>
                          </a:solidFill>
                          <a:effectLst/>
                        </a:rPr>
                        <a:t>Baggio - Quinto Romano</a:t>
                      </a:r>
                      <a:endParaRPr lang="it-IT" sz="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>
                          <a:solidFill>
                            <a:schemeClr val="tx1"/>
                          </a:solidFill>
                          <a:effectLst/>
                        </a:rPr>
                        <a:t>                     2.600 </a:t>
                      </a:r>
                      <a:endParaRPr lang="it-IT" sz="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>
                          <a:solidFill>
                            <a:schemeClr val="tx1"/>
                          </a:solidFill>
                          <a:effectLst/>
                        </a:rPr>
                        <a:t>                     2.500 </a:t>
                      </a:r>
                      <a:endParaRPr lang="it-IT" sz="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>
                          <a:solidFill>
                            <a:schemeClr val="tx1"/>
                          </a:solidFill>
                          <a:effectLst/>
                        </a:rPr>
                        <a:t>                       2.650 </a:t>
                      </a:r>
                      <a:endParaRPr lang="it-IT" sz="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>
                          <a:solidFill>
                            <a:schemeClr val="tx1"/>
                          </a:solidFill>
                          <a:effectLst/>
                        </a:rPr>
                        <a:t>            100 </a:t>
                      </a:r>
                      <a:endParaRPr lang="it-IT" sz="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dirty="0">
                          <a:solidFill>
                            <a:schemeClr val="tx1"/>
                          </a:solidFill>
                          <a:effectLst/>
                        </a:rPr>
                        <a:t>           6.000 </a:t>
                      </a:r>
                      <a:endParaRPr lang="it-IT" sz="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dirty="0">
                          <a:solidFill>
                            <a:schemeClr val="tx1"/>
                          </a:solidFill>
                          <a:effectLst/>
                        </a:rPr>
                        <a:t>4,0%</a:t>
                      </a:r>
                      <a:endParaRPr lang="it-IT" sz="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>
                          <a:solidFill>
                            <a:schemeClr val="tx1"/>
                          </a:solidFill>
                          <a:effectLst/>
                        </a:rPr>
                        <a:t>-1,9%</a:t>
                      </a:r>
                      <a:endParaRPr lang="it-IT" sz="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77682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endParaRPr lang="it-IT" sz="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>
                          <a:solidFill>
                            <a:schemeClr val="tx1"/>
                          </a:solidFill>
                          <a:effectLst/>
                        </a:rPr>
                        <a:t>Musocco - Villapizzone</a:t>
                      </a:r>
                      <a:endParaRPr lang="it-IT" sz="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>
                          <a:solidFill>
                            <a:schemeClr val="tx1"/>
                          </a:solidFill>
                          <a:effectLst/>
                        </a:rPr>
                        <a:t>                     2.750 </a:t>
                      </a:r>
                      <a:endParaRPr lang="it-IT" sz="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>
                          <a:solidFill>
                            <a:schemeClr val="tx1"/>
                          </a:solidFill>
                          <a:effectLst/>
                        </a:rPr>
                        <a:t>                     2.650 </a:t>
                      </a:r>
                      <a:endParaRPr lang="it-IT" sz="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>
                          <a:solidFill>
                            <a:schemeClr val="tx1"/>
                          </a:solidFill>
                          <a:effectLst/>
                        </a:rPr>
                        <a:t>                       2.650 </a:t>
                      </a:r>
                      <a:endParaRPr lang="it-IT" sz="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>
                          <a:solidFill>
                            <a:schemeClr val="tx1"/>
                          </a:solidFill>
                          <a:effectLst/>
                        </a:rPr>
                        <a:t>            100 </a:t>
                      </a:r>
                      <a:endParaRPr lang="it-IT" sz="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>
                          <a:solidFill>
                            <a:schemeClr val="tx1"/>
                          </a:solidFill>
                          <a:effectLst/>
                        </a:rPr>
                        <a:t>           6.000 </a:t>
                      </a:r>
                      <a:endParaRPr lang="it-IT" sz="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dirty="0">
                          <a:solidFill>
                            <a:schemeClr val="tx1"/>
                          </a:solidFill>
                          <a:effectLst/>
                        </a:rPr>
                        <a:t>3,8%</a:t>
                      </a:r>
                      <a:endParaRPr lang="it-IT" sz="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dirty="0">
                          <a:solidFill>
                            <a:schemeClr val="tx1"/>
                          </a:solidFill>
                          <a:effectLst/>
                        </a:rPr>
                        <a:t>3,8%</a:t>
                      </a:r>
                      <a:endParaRPr lang="it-IT" sz="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60131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7"/>
          <p:cNvSpPr>
            <a:spLocks noChangeArrowheads="1"/>
          </p:cNvSpPr>
          <p:nvPr/>
        </p:nvSpPr>
        <p:spPr bwMode="auto">
          <a:xfrm>
            <a:off x="107950" y="188913"/>
            <a:ext cx="431800" cy="5903912"/>
          </a:xfrm>
          <a:prstGeom prst="rect">
            <a:avLst/>
          </a:prstGeom>
          <a:solidFill>
            <a:srgbClr val="CADEEC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44036" name="Rectangle 8"/>
          <p:cNvSpPr>
            <a:spLocks noChangeArrowheads="1"/>
          </p:cNvSpPr>
          <p:nvPr/>
        </p:nvSpPr>
        <p:spPr bwMode="auto">
          <a:xfrm>
            <a:off x="6948488" y="836613"/>
            <a:ext cx="1511300" cy="144462"/>
          </a:xfrm>
          <a:prstGeom prst="rect">
            <a:avLst/>
          </a:prstGeom>
          <a:solidFill>
            <a:srgbClr val="CADEEC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44037" name="Line 9"/>
          <p:cNvSpPr>
            <a:spLocks noChangeShapeType="1"/>
          </p:cNvSpPr>
          <p:nvPr/>
        </p:nvSpPr>
        <p:spPr bwMode="auto">
          <a:xfrm>
            <a:off x="323850" y="908050"/>
            <a:ext cx="7129463" cy="0"/>
          </a:xfrm>
          <a:prstGeom prst="line">
            <a:avLst/>
          </a:prstGeom>
          <a:noFill/>
          <a:ln w="28575">
            <a:solidFill>
              <a:srgbClr val="73A7CC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44039" name="Line 11"/>
          <p:cNvSpPr>
            <a:spLocks noChangeShapeType="1"/>
          </p:cNvSpPr>
          <p:nvPr/>
        </p:nvSpPr>
        <p:spPr bwMode="auto">
          <a:xfrm>
            <a:off x="3995738" y="6524625"/>
            <a:ext cx="4321175" cy="0"/>
          </a:xfrm>
          <a:prstGeom prst="line">
            <a:avLst/>
          </a:prstGeom>
          <a:noFill/>
          <a:ln w="28575">
            <a:solidFill>
              <a:srgbClr val="73A7CC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44044" name="Rettangolo 23"/>
          <p:cNvSpPr>
            <a:spLocks noChangeArrowheads="1"/>
          </p:cNvSpPr>
          <p:nvPr/>
        </p:nvSpPr>
        <p:spPr bwMode="auto">
          <a:xfrm>
            <a:off x="2500313" y="928688"/>
            <a:ext cx="6357937" cy="2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sz="1300" b="1" dirty="0">
                <a:latin typeface="Verdana" pitchFamily="34" charset="0"/>
              </a:rPr>
              <a:t>COMUNE DI MILANO </a:t>
            </a:r>
            <a:r>
              <a:rPr lang="it-IT" sz="1300" b="1" dirty="0" smtClean="0">
                <a:latin typeface="Verdana" pitchFamily="34" charset="0"/>
              </a:rPr>
              <a:t>– APPARTAMENTI NUOVI</a:t>
            </a:r>
            <a:endParaRPr lang="it-IT" sz="1300" b="1" dirty="0">
              <a:latin typeface="Verdana" pitchFamily="34" charset="0"/>
            </a:endParaRPr>
          </a:p>
        </p:txBody>
      </p:sp>
      <p:sp>
        <p:nvSpPr>
          <p:cNvPr id="44047" name="Segnaposto numero diapositiva 1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1118D4A-BCE5-4B78-94BA-40E8A3A22FAC}" type="slidenum">
              <a:rPr lang="it-IT" sz="1000" smtClean="0">
                <a:latin typeface="Verdana" pitchFamily="34" charset="0"/>
              </a:rPr>
              <a:pPr/>
              <a:t>5</a:t>
            </a:fld>
            <a:endParaRPr lang="it-IT" sz="1000">
              <a:latin typeface="Verdana" pitchFamily="34" charset="0"/>
            </a:endParaRPr>
          </a:p>
        </p:txBody>
      </p:sp>
      <p:sp>
        <p:nvSpPr>
          <p:cNvPr id="20" name="Rettangolo 27"/>
          <p:cNvSpPr>
            <a:spLocks noChangeArrowheads="1"/>
          </p:cNvSpPr>
          <p:nvPr/>
        </p:nvSpPr>
        <p:spPr bwMode="auto">
          <a:xfrm>
            <a:off x="1500209" y="6053226"/>
            <a:ext cx="607218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sz="1000" dirty="0">
                <a:latin typeface="Verdana" pitchFamily="34" charset="0"/>
                <a:cs typeface="Times New Roman" pitchFamily="18" charset="0"/>
              </a:rPr>
              <a:t>Fonte: FIMAA Milano Monza &amp; Brianza - Collegio Agenti d’Affari in Mediazione delle Province di Milano, Monza &amp; Brianza dal 1945</a:t>
            </a:r>
          </a:p>
        </p:txBody>
      </p:sp>
      <p:pic>
        <p:nvPicPr>
          <p:cNvPr id="22" name="Immagine 2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5715016"/>
            <a:ext cx="680541" cy="82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Rettangolo 23"/>
          <p:cNvSpPr>
            <a:spLocks noChangeArrowheads="1"/>
          </p:cNvSpPr>
          <p:nvPr/>
        </p:nvSpPr>
        <p:spPr bwMode="auto">
          <a:xfrm rot="-5400000">
            <a:off x="-1963712" y="2983688"/>
            <a:ext cx="4557712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sz="1400" b="1" dirty="0">
                <a:latin typeface="Verdana" pitchFamily="34" charset="0"/>
                <a:cs typeface="Times New Roman" pitchFamily="18" charset="0"/>
              </a:rPr>
              <a:t>Analisi dei prezzi del Comune di Milano</a:t>
            </a:r>
          </a:p>
        </p:txBody>
      </p:sp>
      <p:sp>
        <p:nvSpPr>
          <p:cNvPr id="24" name="Text Box 12"/>
          <p:cNvSpPr txBox="1">
            <a:spLocks noChangeArrowheads="1"/>
          </p:cNvSpPr>
          <p:nvPr/>
        </p:nvSpPr>
        <p:spPr bwMode="auto">
          <a:xfrm>
            <a:off x="595313" y="511845"/>
            <a:ext cx="59055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sz="2000" b="1" dirty="0">
                <a:latin typeface="Verdana" pitchFamily="34" charset="0"/>
              </a:rPr>
              <a:t>Rilevazione dei prezzi degli Immobili</a:t>
            </a:r>
          </a:p>
        </p:txBody>
      </p:sp>
      <p:sp>
        <p:nvSpPr>
          <p:cNvPr id="25" name="Text Box 12"/>
          <p:cNvSpPr txBox="1">
            <a:spLocks noChangeArrowheads="1"/>
          </p:cNvSpPr>
          <p:nvPr/>
        </p:nvSpPr>
        <p:spPr bwMode="auto">
          <a:xfrm>
            <a:off x="595313" y="928688"/>
            <a:ext cx="2190750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sz="1300" b="1" dirty="0" smtClean="0">
                <a:latin typeface="Verdana" pitchFamily="34" charset="0"/>
              </a:rPr>
              <a:t>I </a:t>
            </a:r>
            <a:r>
              <a:rPr lang="it-IT" sz="1300" b="1" dirty="0">
                <a:latin typeface="Verdana" pitchFamily="34" charset="0"/>
              </a:rPr>
              <a:t>semestre </a:t>
            </a:r>
            <a:r>
              <a:rPr lang="it-IT" sz="1300" b="1" dirty="0" smtClean="0">
                <a:latin typeface="Verdana" pitchFamily="34" charset="0"/>
              </a:rPr>
              <a:t>2018</a:t>
            </a:r>
            <a:endParaRPr lang="it-IT" sz="1300" b="1" dirty="0">
              <a:latin typeface="Verdana" pitchFamily="34" charset="0"/>
            </a:endParaRPr>
          </a:p>
        </p:txBody>
      </p:sp>
      <p:sp>
        <p:nvSpPr>
          <p:cNvPr id="18" name="Rettangolo 23"/>
          <p:cNvSpPr>
            <a:spLocks noChangeArrowheads="1"/>
          </p:cNvSpPr>
          <p:nvPr/>
        </p:nvSpPr>
        <p:spPr bwMode="auto">
          <a:xfrm>
            <a:off x="911226" y="1438869"/>
            <a:ext cx="7548562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sz="1400" b="1" dirty="0"/>
              <a:t>Prime zone per crescita dei prezzi in cinque anni: Leopardi, </a:t>
            </a:r>
            <a:r>
              <a:rPr lang="it-IT" sz="1400" b="1" dirty="0" err="1"/>
              <a:t>Bligny</a:t>
            </a:r>
            <a:r>
              <a:rPr lang="it-IT" sz="1400" b="1" dirty="0"/>
              <a:t>, S. Vittore </a:t>
            </a:r>
            <a:endParaRPr lang="it-IT" sz="1400" b="1" dirty="0" smtClean="0"/>
          </a:p>
          <a:p>
            <a:pPr algn="just"/>
            <a:r>
              <a:rPr lang="it-IT" sz="1400" dirty="0" smtClean="0"/>
              <a:t>Leopardi </a:t>
            </a:r>
            <a:r>
              <a:rPr lang="it-IT" sz="1400" dirty="0"/>
              <a:t>(+6%), </a:t>
            </a:r>
            <a:r>
              <a:rPr lang="it-IT" sz="1400" dirty="0" err="1"/>
              <a:t>Bligny</a:t>
            </a:r>
            <a:r>
              <a:rPr lang="it-IT" sz="1400" dirty="0"/>
              <a:t> (+6%), S. Vittore, Pisani, Musocco (+4%), Niguarda, Piceno, Cermenate (+3%), </a:t>
            </a:r>
            <a:r>
              <a:rPr lang="it-IT" sz="1400" dirty="0" err="1"/>
              <a:t>Sarpi</a:t>
            </a:r>
            <a:r>
              <a:rPr lang="it-IT" sz="1400" dirty="0"/>
              <a:t> e Washington (+2</a:t>
            </a:r>
            <a:r>
              <a:rPr lang="it-IT" sz="1400" dirty="0" smtClean="0"/>
              <a:t>%)</a:t>
            </a:r>
            <a:endParaRPr lang="it-IT" sz="1400" dirty="0"/>
          </a:p>
        </p:txBody>
      </p:sp>
      <p:sp>
        <p:nvSpPr>
          <p:cNvPr id="21" name="Rettangolo 27"/>
          <p:cNvSpPr>
            <a:spLocks noChangeArrowheads="1"/>
          </p:cNvSpPr>
          <p:nvPr/>
        </p:nvSpPr>
        <p:spPr bwMode="auto">
          <a:xfrm>
            <a:off x="1475656" y="5805264"/>
            <a:ext cx="6072187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sz="1000" dirty="0">
                <a:latin typeface="Verdana" pitchFamily="34" charset="0"/>
                <a:cs typeface="Times New Roman" pitchFamily="18" charset="0"/>
              </a:rPr>
              <a:t>Elaborazioni: Camera di Commercio di </a:t>
            </a:r>
            <a:r>
              <a:rPr lang="it-IT" sz="1000" dirty="0" smtClean="0">
                <a:latin typeface="Verdana" pitchFamily="34" charset="0"/>
                <a:cs typeface="Times New Roman" pitchFamily="18" charset="0"/>
              </a:rPr>
              <a:t>Milano Monza Brianza Lodi</a:t>
            </a:r>
            <a:endParaRPr lang="it-IT" sz="1000" dirty="0">
              <a:latin typeface="Verdana" pitchFamily="34" charset="0"/>
              <a:cs typeface="Times New Roman" pitchFamily="18" charset="0"/>
            </a:endParaRP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188914"/>
            <a:ext cx="1995444" cy="646446"/>
          </a:xfrm>
          <a:prstGeom prst="rect">
            <a:avLst/>
          </a:prstGeom>
        </p:spPr>
      </p:pic>
      <p:graphicFrame>
        <p:nvGraphicFramePr>
          <p:cNvPr id="3" name="Tabel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5700842"/>
              </p:ext>
            </p:extLst>
          </p:nvPr>
        </p:nvGraphicFramePr>
        <p:xfrm>
          <a:off x="714348" y="2198894"/>
          <a:ext cx="8229600" cy="362788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08825"/>
                <a:gridCol w="655076"/>
                <a:gridCol w="655076"/>
                <a:gridCol w="691286"/>
                <a:gridCol w="1000719"/>
                <a:gridCol w="1795699"/>
                <a:gridCol w="643555"/>
                <a:gridCol w="579364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solidFill>
                            <a:schemeClr val="tx1"/>
                          </a:solidFill>
                          <a:effectLst/>
                        </a:rPr>
                        <a:t>Prime per crescita prezzi in cinque anni</a:t>
                      </a:r>
                      <a:endParaRPr lang="it-IT" sz="9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I semestre 2018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I semestre 2017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I semestre 2013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Differenza al mq in un anno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Differenza per un appartamento di 60 mq in un anno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Var % in un anno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Var % in 5 anni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solidFill>
                            <a:schemeClr val="tx1"/>
                          </a:solidFill>
                          <a:effectLst/>
                        </a:rPr>
                        <a:t>Leopardi - Boccaccio - Pagano</a:t>
                      </a:r>
                      <a:endParaRPr lang="it-IT" sz="9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solidFill>
                            <a:schemeClr val="tx1"/>
                          </a:solidFill>
                          <a:effectLst/>
                        </a:rPr>
                        <a:t>                     7.850 </a:t>
                      </a:r>
                      <a:endParaRPr lang="it-IT" sz="9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                    7.450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                      7.400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           400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        24.000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5,4%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6,1%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Bligny - Toscana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solidFill>
                            <a:schemeClr val="tx1"/>
                          </a:solidFill>
                          <a:effectLst/>
                        </a:rPr>
                        <a:t>                     4.700 </a:t>
                      </a:r>
                      <a:endParaRPr lang="it-IT" sz="9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solidFill>
                            <a:schemeClr val="tx1"/>
                          </a:solidFill>
                          <a:effectLst/>
                        </a:rPr>
                        <a:t>                     4.500 </a:t>
                      </a:r>
                      <a:endParaRPr lang="it-IT" sz="9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solidFill>
                            <a:schemeClr val="tx1"/>
                          </a:solidFill>
                          <a:effectLst/>
                        </a:rPr>
                        <a:t>                       4.450 </a:t>
                      </a:r>
                      <a:endParaRPr lang="it-IT" sz="9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           200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        12.000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4,4%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5,6%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S. Vittore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                    7.150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                    6.850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solidFill>
                            <a:schemeClr val="tx1"/>
                          </a:solidFill>
                          <a:effectLst/>
                        </a:rPr>
                        <a:t>                       6.850 </a:t>
                      </a:r>
                      <a:endParaRPr lang="it-IT" sz="9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solidFill>
                            <a:schemeClr val="tx1"/>
                          </a:solidFill>
                          <a:effectLst/>
                        </a:rPr>
                        <a:t>            300 </a:t>
                      </a:r>
                      <a:endParaRPr lang="it-IT" sz="9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        18.000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4,4%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4,4%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Pisani - Gioia - Baiamonti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                    5.375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                    5.350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                      5.150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solidFill>
                            <a:schemeClr val="tx1"/>
                          </a:solidFill>
                          <a:effectLst/>
                        </a:rPr>
                        <a:t>              25 </a:t>
                      </a:r>
                      <a:endParaRPr lang="it-IT" sz="9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solidFill>
                            <a:schemeClr val="tx1"/>
                          </a:solidFill>
                          <a:effectLst/>
                        </a:rPr>
                        <a:t>           1.500 </a:t>
                      </a:r>
                      <a:endParaRPr lang="it-IT" sz="9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0,5%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4,4%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Musocco - Villapizzone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                    2.750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                    2.650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                      2.650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solidFill>
                            <a:schemeClr val="tx1"/>
                          </a:solidFill>
                          <a:effectLst/>
                        </a:rPr>
                        <a:t>            100 </a:t>
                      </a:r>
                      <a:endParaRPr lang="it-IT" sz="9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solidFill>
                            <a:schemeClr val="tx1"/>
                          </a:solidFill>
                          <a:effectLst/>
                        </a:rPr>
                        <a:t>           6.000 </a:t>
                      </a:r>
                      <a:endParaRPr lang="it-IT" sz="9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3,8%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3,8%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Niguarda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                    3.100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                    3.050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                      3.000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             50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solidFill>
                            <a:schemeClr val="tx1"/>
                          </a:solidFill>
                          <a:effectLst/>
                        </a:rPr>
                        <a:t>           3.000 </a:t>
                      </a:r>
                      <a:endParaRPr lang="it-IT" sz="9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1,6%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3,3%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Piceno - Indipendenza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                    6.350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                    6.300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                      6.150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             50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solidFill>
                            <a:schemeClr val="tx1"/>
                          </a:solidFill>
                          <a:effectLst/>
                        </a:rPr>
                        <a:t>           3.000 </a:t>
                      </a:r>
                      <a:endParaRPr lang="it-IT" sz="9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solidFill>
                            <a:schemeClr val="tx1"/>
                          </a:solidFill>
                          <a:effectLst/>
                        </a:rPr>
                        <a:t>0,8%</a:t>
                      </a:r>
                      <a:endParaRPr lang="it-IT" sz="9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3,3%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Cermenate - Ortles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                    3.100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                    2.925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                      3.025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           175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solidFill>
                            <a:schemeClr val="tx1"/>
                          </a:solidFill>
                          <a:effectLst/>
                        </a:rPr>
                        <a:t>         10.500 </a:t>
                      </a:r>
                      <a:endParaRPr lang="it-IT" sz="9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6,0%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solidFill>
                            <a:schemeClr val="tx1"/>
                          </a:solidFill>
                          <a:effectLst/>
                        </a:rPr>
                        <a:t>2,5%</a:t>
                      </a:r>
                      <a:endParaRPr lang="it-IT" sz="9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Sarpi - Procaccini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                    4.850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                    4.850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                      4.750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              -  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solidFill>
                            <a:schemeClr val="tx1"/>
                          </a:solidFill>
                          <a:effectLst/>
                        </a:rPr>
                        <a:t>                  -   </a:t>
                      </a:r>
                      <a:endParaRPr lang="it-IT" sz="9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0,0%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solidFill>
                            <a:schemeClr val="tx1"/>
                          </a:solidFill>
                          <a:effectLst/>
                        </a:rPr>
                        <a:t>2,1%</a:t>
                      </a:r>
                      <a:endParaRPr lang="it-IT" sz="9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solidFill>
                            <a:schemeClr val="tx1"/>
                          </a:solidFill>
                          <a:effectLst/>
                        </a:rPr>
                        <a:t>Washington - Po - Vesuvio</a:t>
                      </a:r>
                      <a:endParaRPr lang="it-IT" sz="9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                    5.950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                    5.800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                      5.850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           150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solidFill>
                            <a:schemeClr val="tx1"/>
                          </a:solidFill>
                          <a:effectLst/>
                        </a:rPr>
                        <a:t>           9.000 </a:t>
                      </a:r>
                      <a:endParaRPr lang="it-IT" sz="9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solidFill>
                            <a:schemeClr val="tx1"/>
                          </a:solidFill>
                          <a:effectLst/>
                        </a:rPr>
                        <a:t>2,6%</a:t>
                      </a:r>
                      <a:endParaRPr lang="it-IT" sz="9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solidFill>
                            <a:schemeClr val="tx1"/>
                          </a:solidFill>
                          <a:effectLst/>
                        </a:rPr>
                        <a:t>1,7%</a:t>
                      </a:r>
                      <a:endParaRPr lang="it-IT" sz="9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60131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7"/>
          <p:cNvSpPr>
            <a:spLocks noChangeArrowheads="1"/>
          </p:cNvSpPr>
          <p:nvPr/>
        </p:nvSpPr>
        <p:spPr bwMode="auto">
          <a:xfrm>
            <a:off x="107950" y="188913"/>
            <a:ext cx="431800" cy="5903912"/>
          </a:xfrm>
          <a:prstGeom prst="rect">
            <a:avLst/>
          </a:prstGeom>
          <a:solidFill>
            <a:srgbClr val="CADEEC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44036" name="Rectangle 8"/>
          <p:cNvSpPr>
            <a:spLocks noChangeArrowheads="1"/>
          </p:cNvSpPr>
          <p:nvPr/>
        </p:nvSpPr>
        <p:spPr bwMode="auto">
          <a:xfrm>
            <a:off x="6948488" y="836613"/>
            <a:ext cx="1511300" cy="144462"/>
          </a:xfrm>
          <a:prstGeom prst="rect">
            <a:avLst/>
          </a:prstGeom>
          <a:solidFill>
            <a:srgbClr val="CADEEC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44037" name="Line 9"/>
          <p:cNvSpPr>
            <a:spLocks noChangeShapeType="1"/>
          </p:cNvSpPr>
          <p:nvPr/>
        </p:nvSpPr>
        <p:spPr bwMode="auto">
          <a:xfrm>
            <a:off x="323850" y="908050"/>
            <a:ext cx="7129463" cy="0"/>
          </a:xfrm>
          <a:prstGeom prst="line">
            <a:avLst/>
          </a:prstGeom>
          <a:noFill/>
          <a:ln w="28575">
            <a:solidFill>
              <a:srgbClr val="73A7CC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44039" name="Line 11"/>
          <p:cNvSpPr>
            <a:spLocks noChangeShapeType="1"/>
          </p:cNvSpPr>
          <p:nvPr/>
        </p:nvSpPr>
        <p:spPr bwMode="auto">
          <a:xfrm>
            <a:off x="3995738" y="6524625"/>
            <a:ext cx="4321175" cy="0"/>
          </a:xfrm>
          <a:prstGeom prst="line">
            <a:avLst/>
          </a:prstGeom>
          <a:noFill/>
          <a:ln w="28575">
            <a:solidFill>
              <a:srgbClr val="73A7CC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44044" name="Rettangolo 23"/>
          <p:cNvSpPr>
            <a:spLocks noChangeArrowheads="1"/>
          </p:cNvSpPr>
          <p:nvPr/>
        </p:nvSpPr>
        <p:spPr bwMode="auto">
          <a:xfrm>
            <a:off x="2500313" y="928688"/>
            <a:ext cx="6357937" cy="2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sz="1300" b="1" dirty="0">
                <a:latin typeface="Verdana" pitchFamily="34" charset="0"/>
              </a:rPr>
              <a:t>COMUNE DI MILANO </a:t>
            </a:r>
            <a:r>
              <a:rPr lang="it-IT" sz="1300" b="1" dirty="0" smtClean="0">
                <a:latin typeface="Verdana" pitchFamily="34" charset="0"/>
              </a:rPr>
              <a:t>– APPARTAMENTI NUOVI</a:t>
            </a:r>
            <a:endParaRPr lang="it-IT" sz="1300" b="1" dirty="0">
              <a:latin typeface="Verdana" pitchFamily="34" charset="0"/>
            </a:endParaRPr>
          </a:p>
        </p:txBody>
      </p:sp>
      <p:sp>
        <p:nvSpPr>
          <p:cNvPr id="44047" name="Segnaposto numero diapositiva 1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1118D4A-BCE5-4B78-94BA-40E8A3A22FAC}" type="slidenum">
              <a:rPr lang="it-IT" sz="1000" smtClean="0">
                <a:latin typeface="Verdana" pitchFamily="34" charset="0"/>
              </a:rPr>
              <a:pPr/>
              <a:t>6</a:t>
            </a:fld>
            <a:endParaRPr lang="it-IT" sz="1000">
              <a:latin typeface="Verdana" pitchFamily="34" charset="0"/>
            </a:endParaRPr>
          </a:p>
        </p:txBody>
      </p:sp>
      <p:sp>
        <p:nvSpPr>
          <p:cNvPr id="20" name="Rettangolo 27"/>
          <p:cNvSpPr>
            <a:spLocks noChangeArrowheads="1"/>
          </p:cNvSpPr>
          <p:nvPr/>
        </p:nvSpPr>
        <p:spPr bwMode="auto">
          <a:xfrm>
            <a:off x="1500209" y="6053226"/>
            <a:ext cx="607218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sz="1000" dirty="0">
                <a:latin typeface="Verdana" pitchFamily="34" charset="0"/>
                <a:cs typeface="Times New Roman" pitchFamily="18" charset="0"/>
              </a:rPr>
              <a:t>Fonte: FIMAA Milano Monza &amp; Brianza - Collegio Agenti d’Affari in Mediazione delle Province di Milano, Monza &amp; Brianza dal 1945</a:t>
            </a:r>
          </a:p>
        </p:txBody>
      </p:sp>
      <p:pic>
        <p:nvPicPr>
          <p:cNvPr id="22" name="Immagine 2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5715016"/>
            <a:ext cx="680541" cy="82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Rettangolo 23"/>
          <p:cNvSpPr>
            <a:spLocks noChangeArrowheads="1"/>
          </p:cNvSpPr>
          <p:nvPr/>
        </p:nvSpPr>
        <p:spPr bwMode="auto">
          <a:xfrm rot="-5400000">
            <a:off x="-1963712" y="2983688"/>
            <a:ext cx="4557712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sz="1400" b="1" dirty="0">
                <a:latin typeface="Verdana" pitchFamily="34" charset="0"/>
                <a:cs typeface="Times New Roman" pitchFamily="18" charset="0"/>
              </a:rPr>
              <a:t>Analisi dei prezzi del Comune di Milano</a:t>
            </a:r>
          </a:p>
        </p:txBody>
      </p:sp>
      <p:sp>
        <p:nvSpPr>
          <p:cNvPr id="24" name="Text Box 12"/>
          <p:cNvSpPr txBox="1">
            <a:spLocks noChangeArrowheads="1"/>
          </p:cNvSpPr>
          <p:nvPr/>
        </p:nvSpPr>
        <p:spPr bwMode="auto">
          <a:xfrm>
            <a:off x="595313" y="511845"/>
            <a:ext cx="59055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sz="2000" b="1" dirty="0">
                <a:latin typeface="Verdana" pitchFamily="34" charset="0"/>
              </a:rPr>
              <a:t>Rilevazione dei prezzi degli Immobili</a:t>
            </a:r>
          </a:p>
        </p:txBody>
      </p:sp>
      <p:sp>
        <p:nvSpPr>
          <p:cNvPr id="25" name="Text Box 12"/>
          <p:cNvSpPr txBox="1">
            <a:spLocks noChangeArrowheads="1"/>
          </p:cNvSpPr>
          <p:nvPr/>
        </p:nvSpPr>
        <p:spPr bwMode="auto">
          <a:xfrm>
            <a:off x="595313" y="928688"/>
            <a:ext cx="2190750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sz="1300" b="1" dirty="0" smtClean="0">
                <a:latin typeface="Verdana" pitchFamily="34" charset="0"/>
              </a:rPr>
              <a:t>I </a:t>
            </a:r>
            <a:r>
              <a:rPr lang="it-IT" sz="1300" b="1" dirty="0">
                <a:latin typeface="Verdana" pitchFamily="34" charset="0"/>
              </a:rPr>
              <a:t>semestre </a:t>
            </a:r>
            <a:r>
              <a:rPr lang="it-IT" sz="1300" b="1" dirty="0" smtClean="0">
                <a:latin typeface="Verdana" pitchFamily="34" charset="0"/>
              </a:rPr>
              <a:t>2018</a:t>
            </a:r>
            <a:endParaRPr lang="it-IT" sz="1300" b="1" dirty="0">
              <a:latin typeface="Verdana" pitchFamily="34" charset="0"/>
            </a:endParaRPr>
          </a:p>
        </p:txBody>
      </p:sp>
      <p:sp>
        <p:nvSpPr>
          <p:cNvPr id="18" name="Rettangolo 23"/>
          <p:cNvSpPr>
            <a:spLocks noChangeArrowheads="1"/>
          </p:cNvSpPr>
          <p:nvPr/>
        </p:nvSpPr>
        <p:spPr bwMode="auto">
          <a:xfrm>
            <a:off x="595313" y="1438870"/>
            <a:ext cx="7548562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sz="1400" b="1" dirty="0"/>
              <a:t>Le più care: </a:t>
            </a:r>
            <a:r>
              <a:rPr lang="it-IT" sz="1400" b="1" dirty="0" smtClean="0"/>
              <a:t>le esclusive </a:t>
            </a:r>
            <a:r>
              <a:rPr lang="it-IT" sz="1400" b="1" dirty="0"/>
              <a:t>Vittorio Emanuele, Spiga, </a:t>
            </a:r>
            <a:r>
              <a:rPr lang="it-IT" sz="1400" b="1" dirty="0" err="1"/>
              <a:t>Montenapoleone</a:t>
            </a:r>
            <a:r>
              <a:rPr lang="it-IT" sz="1400" b="1" dirty="0"/>
              <a:t>, Duomo</a:t>
            </a:r>
            <a:r>
              <a:rPr lang="it-IT" sz="1400" dirty="0"/>
              <a:t> </a:t>
            </a:r>
            <a:endParaRPr lang="it-IT" sz="1400" dirty="0" smtClean="0"/>
          </a:p>
          <a:p>
            <a:pPr algn="just"/>
            <a:r>
              <a:rPr lang="it-IT" sz="1400" dirty="0" smtClean="0"/>
              <a:t>con </a:t>
            </a:r>
            <a:r>
              <a:rPr lang="it-IT" sz="1400" dirty="0"/>
              <a:t>12 mila euro al mq. Con 10 mila anche Parco e Castello, Brera, Cairoli e </a:t>
            </a:r>
            <a:r>
              <a:rPr lang="it-IT" sz="1400" dirty="0" err="1"/>
              <a:t>Cordusio</a:t>
            </a:r>
            <a:r>
              <a:rPr lang="it-IT" sz="1400" dirty="0"/>
              <a:t>. Servono 9 mila euro al mq per corso Venezia, Repubblica, Sant’Ambrogio. </a:t>
            </a:r>
            <a:r>
              <a:rPr lang="it-IT" sz="1400" dirty="0" smtClean="0"/>
              <a:t>Con </a:t>
            </a:r>
            <a:r>
              <a:rPr lang="it-IT" sz="1400" dirty="0"/>
              <a:t>8 mila euro al mq seguono Missori, Augusto, Leopardi, Corso Garibaldi e Solferino. Intorno ai 7 mila a S. Vittore, Fiera, Tribunale e poco meno per </a:t>
            </a:r>
            <a:r>
              <a:rPr lang="it-IT" sz="1400" dirty="0" err="1"/>
              <a:t>Vetra</a:t>
            </a:r>
            <a:r>
              <a:rPr lang="it-IT" sz="1400" dirty="0"/>
              <a:t> (ristrutturato</a:t>
            </a:r>
            <a:r>
              <a:rPr lang="it-IT" sz="1400" dirty="0" smtClean="0"/>
              <a:t>)</a:t>
            </a:r>
            <a:endParaRPr lang="it-IT" sz="1400" dirty="0"/>
          </a:p>
        </p:txBody>
      </p:sp>
      <p:sp>
        <p:nvSpPr>
          <p:cNvPr id="21" name="Rettangolo 27"/>
          <p:cNvSpPr>
            <a:spLocks noChangeArrowheads="1"/>
          </p:cNvSpPr>
          <p:nvPr/>
        </p:nvSpPr>
        <p:spPr bwMode="auto">
          <a:xfrm>
            <a:off x="1475656" y="5805264"/>
            <a:ext cx="6072187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sz="1000" dirty="0">
                <a:latin typeface="Verdana" pitchFamily="34" charset="0"/>
                <a:cs typeface="Times New Roman" pitchFamily="18" charset="0"/>
              </a:rPr>
              <a:t>Elaborazioni: Camera di Commercio di </a:t>
            </a:r>
            <a:r>
              <a:rPr lang="it-IT" sz="1000" dirty="0" smtClean="0">
                <a:latin typeface="Verdana" pitchFamily="34" charset="0"/>
                <a:cs typeface="Times New Roman" pitchFamily="18" charset="0"/>
              </a:rPr>
              <a:t>Milano Monza Brianza Lodi</a:t>
            </a:r>
            <a:endParaRPr lang="it-IT" sz="1000" dirty="0">
              <a:latin typeface="Verdana" pitchFamily="34" charset="0"/>
              <a:cs typeface="Times New Roman" pitchFamily="18" charset="0"/>
            </a:endParaRP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188914"/>
            <a:ext cx="1995444" cy="646446"/>
          </a:xfrm>
          <a:prstGeom prst="rect">
            <a:avLst/>
          </a:prstGeom>
        </p:spPr>
      </p:pic>
      <p:graphicFrame>
        <p:nvGraphicFramePr>
          <p:cNvPr id="3" name="Tabel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8016538"/>
              </p:ext>
            </p:extLst>
          </p:nvPr>
        </p:nvGraphicFramePr>
        <p:xfrm>
          <a:off x="1785064" y="2620546"/>
          <a:ext cx="4875168" cy="318471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370674"/>
                <a:gridCol w="1504494"/>
              </a:tblGrid>
              <a:tr h="2768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chemeClr val="tx1"/>
                          </a:solidFill>
                          <a:effectLst/>
                        </a:rPr>
                        <a:t>LE  PIU’ CARE</a:t>
                      </a:r>
                      <a:endParaRPr lang="it-IT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7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it-IT" sz="1000" dirty="0">
                          <a:solidFill>
                            <a:schemeClr val="tx1"/>
                          </a:solidFill>
                          <a:effectLst/>
                        </a:rPr>
                        <a:t>I semestre 2018 </a:t>
                      </a:r>
                      <a:endParaRPr lang="it-IT" sz="10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19385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900" dirty="0" smtClean="0">
                          <a:solidFill>
                            <a:schemeClr val="tx1"/>
                          </a:solidFill>
                          <a:effectLst/>
                        </a:rPr>
                        <a:t>Spiga - </a:t>
                      </a:r>
                      <a:r>
                        <a:rPr lang="it-IT" sz="900" dirty="0" err="1" smtClean="0">
                          <a:solidFill>
                            <a:schemeClr val="tx1"/>
                          </a:solidFill>
                          <a:effectLst/>
                        </a:rPr>
                        <a:t>Montenapoleone</a:t>
                      </a:r>
                      <a:endParaRPr lang="it-IT" sz="900" dirty="0" smtClean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solidFill>
                            <a:schemeClr val="tx1"/>
                          </a:solidFill>
                          <a:effectLst/>
                        </a:rPr>
                        <a:t>                   </a:t>
                      </a:r>
                      <a:r>
                        <a:rPr lang="it-IT" sz="900" dirty="0" smtClean="0">
                          <a:solidFill>
                            <a:schemeClr val="tx1"/>
                          </a:solidFill>
                          <a:effectLst/>
                        </a:rPr>
                        <a:t>12.450 </a:t>
                      </a:r>
                      <a:endParaRPr lang="it-IT" sz="9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19385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900" dirty="0" smtClean="0">
                          <a:solidFill>
                            <a:schemeClr val="tx1"/>
                          </a:solidFill>
                          <a:effectLst/>
                        </a:rPr>
                        <a:t>Vittorio Emanuele - </a:t>
                      </a:r>
                      <a:r>
                        <a:rPr lang="it-IT" sz="900" dirty="0" err="1" smtClean="0">
                          <a:solidFill>
                            <a:schemeClr val="tx1"/>
                          </a:solidFill>
                          <a:effectLst/>
                        </a:rPr>
                        <a:t>S.Babila</a:t>
                      </a:r>
                      <a:endParaRPr lang="it-IT" sz="9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solidFill>
                            <a:schemeClr val="tx1"/>
                          </a:solidFill>
                          <a:effectLst/>
                        </a:rPr>
                        <a:t>                   </a:t>
                      </a:r>
                      <a:r>
                        <a:rPr lang="it-IT" sz="900" dirty="0" smtClean="0">
                          <a:solidFill>
                            <a:schemeClr val="tx1"/>
                          </a:solidFill>
                          <a:effectLst/>
                        </a:rPr>
                        <a:t>12.400</a:t>
                      </a:r>
                      <a:endParaRPr lang="it-IT" sz="9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1938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solidFill>
                            <a:schemeClr val="tx1"/>
                          </a:solidFill>
                          <a:effectLst/>
                        </a:rPr>
                        <a:t>Diaz - Duomo - Scala</a:t>
                      </a:r>
                      <a:endParaRPr lang="it-IT" sz="9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                  11.700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1938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solidFill>
                            <a:schemeClr val="tx1"/>
                          </a:solidFill>
                          <a:effectLst/>
                        </a:rPr>
                        <a:t>Parco Castello</a:t>
                      </a:r>
                      <a:endParaRPr lang="it-IT" sz="9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                  10.550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1938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solidFill>
                            <a:schemeClr val="tx1"/>
                          </a:solidFill>
                          <a:effectLst/>
                        </a:rPr>
                        <a:t>Brera</a:t>
                      </a:r>
                      <a:endParaRPr lang="it-IT" sz="9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solidFill>
                            <a:schemeClr val="tx1"/>
                          </a:solidFill>
                          <a:effectLst/>
                        </a:rPr>
                        <a:t>                   10.100 </a:t>
                      </a:r>
                      <a:endParaRPr lang="it-IT" sz="9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1938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solidFill>
                            <a:schemeClr val="tx1"/>
                          </a:solidFill>
                          <a:effectLst/>
                        </a:rPr>
                        <a:t>Cairoli - </a:t>
                      </a:r>
                      <a:r>
                        <a:rPr lang="it-IT" sz="900" dirty="0" err="1">
                          <a:solidFill>
                            <a:schemeClr val="tx1"/>
                          </a:solidFill>
                          <a:effectLst/>
                        </a:rPr>
                        <a:t>Cordusio</a:t>
                      </a:r>
                      <a:endParaRPr lang="it-IT" sz="9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                    9.850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1938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solidFill>
                            <a:schemeClr val="tx1"/>
                          </a:solidFill>
                          <a:effectLst/>
                        </a:rPr>
                        <a:t>Venezia - Monforte</a:t>
                      </a:r>
                      <a:endParaRPr lang="it-IT" sz="9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                    9.100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1938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solidFill>
                            <a:schemeClr val="tx1"/>
                          </a:solidFill>
                          <a:effectLst/>
                        </a:rPr>
                        <a:t>Repubblica - Porta Nuova</a:t>
                      </a:r>
                      <a:endParaRPr lang="it-IT" sz="9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                    8.800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1938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solidFill>
                            <a:schemeClr val="tx1"/>
                          </a:solidFill>
                          <a:effectLst/>
                        </a:rPr>
                        <a:t>Nirone - </a:t>
                      </a:r>
                      <a:r>
                        <a:rPr lang="it-IT" sz="900" dirty="0" err="1">
                          <a:solidFill>
                            <a:schemeClr val="tx1"/>
                          </a:solidFill>
                          <a:effectLst/>
                        </a:rPr>
                        <a:t>S.Ambrogio</a:t>
                      </a:r>
                      <a:endParaRPr lang="it-IT" sz="9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                    8.625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1938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solidFill>
                            <a:schemeClr val="tx1"/>
                          </a:solidFill>
                          <a:effectLst/>
                        </a:rPr>
                        <a:t>Missori - </a:t>
                      </a:r>
                      <a:r>
                        <a:rPr lang="it-IT" sz="900" dirty="0" err="1">
                          <a:solidFill>
                            <a:schemeClr val="tx1"/>
                          </a:solidFill>
                          <a:effectLst/>
                        </a:rPr>
                        <a:t>S.Sofia</a:t>
                      </a:r>
                      <a:endParaRPr lang="it-IT" sz="9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                     8.150 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1938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solidFill>
                            <a:schemeClr val="tx1"/>
                          </a:solidFill>
                          <a:effectLst/>
                        </a:rPr>
                        <a:t>Augusto</a:t>
                      </a:r>
                      <a:endParaRPr lang="it-IT" sz="9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solidFill>
                            <a:schemeClr val="tx1"/>
                          </a:solidFill>
                          <a:effectLst/>
                        </a:rPr>
                        <a:t>                     7.925 </a:t>
                      </a:r>
                      <a:endParaRPr lang="it-IT" sz="9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1938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solidFill>
                            <a:schemeClr val="tx1"/>
                          </a:solidFill>
                          <a:effectLst/>
                        </a:rPr>
                        <a:t>Leopardi - Boccaccio - Pagano</a:t>
                      </a:r>
                      <a:endParaRPr lang="it-IT" sz="9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solidFill>
                            <a:schemeClr val="tx1"/>
                          </a:solidFill>
                          <a:effectLst/>
                        </a:rPr>
                        <a:t>                     7.850 </a:t>
                      </a:r>
                      <a:endParaRPr lang="it-IT" sz="9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1938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Solferino - Corso Garibaldi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solidFill>
                            <a:schemeClr val="tx1"/>
                          </a:solidFill>
                          <a:effectLst/>
                        </a:rPr>
                        <a:t>                     7.750 </a:t>
                      </a:r>
                      <a:endParaRPr lang="it-IT" sz="9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1938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S. Vittore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solidFill>
                            <a:schemeClr val="tx1"/>
                          </a:solidFill>
                          <a:effectLst/>
                        </a:rPr>
                        <a:t>                     7.150 </a:t>
                      </a:r>
                      <a:endParaRPr lang="it-IT" sz="9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1938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</a:rPr>
                        <a:t>Fiera - Monterosa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solidFill>
                            <a:schemeClr val="tx1"/>
                          </a:solidFill>
                          <a:effectLst/>
                        </a:rPr>
                        <a:t>                     6.900 </a:t>
                      </a:r>
                      <a:endParaRPr lang="it-IT" sz="9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60131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7"/>
          <p:cNvSpPr>
            <a:spLocks noChangeArrowheads="1"/>
          </p:cNvSpPr>
          <p:nvPr/>
        </p:nvSpPr>
        <p:spPr bwMode="auto">
          <a:xfrm>
            <a:off x="107950" y="188913"/>
            <a:ext cx="431800" cy="5903912"/>
          </a:xfrm>
          <a:prstGeom prst="rect">
            <a:avLst/>
          </a:prstGeom>
          <a:solidFill>
            <a:srgbClr val="CADEEC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44036" name="Rectangle 8"/>
          <p:cNvSpPr>
            <a:spLocks noChangeArrowheads="1"/>
          </p:cNvSpPr>
          <p:nvPr/>
        </p:nvSpPr>
        <p:spPr bwMode="auto">
          <a:xfrm>
            <a:off x="6948488" y="836613"/>
            <a:ext cx="1511300" cy="144462"/>
          </a:xfrm>
          <a:prstGeom prst="rect">
            <a:avLst/>
          </a:prstGeom>
          <a:solidFill>
            <a:srgbClr val="CADEEC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44037" name="Line 9"/>
          <p:cNvSpPr>
            <a:spLocks noChangeShapeType="1"/>
          </p:cNvSpPr>
          <p:nvPr/>
        </p:nvSpPr>
        <p:spPr bwMode="auto">
          <a:xfrm>
            <a:off x="323850" y="908050"/>
            <a:ext cx="7129463" cy="0"/>
          </a:xfrm>
          <a:prstGeom prst="line">
            <a:avLst/>
          </a:prstGeom>
          <a:noFill/>
          <a:ln w="28575">
            <a:solidFill>
              <a:srgbClr val="73A7CC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44039" name="Line 11"/>
          <p:cNvSpPr>
            <a:spLocks noChangeShapeType="1"/>
          </p:cNvSpPr>
          <p:nvPr/>
        </p:nvSpPr>
        <p:spPr bwMode="auto">
          <a:xfrm>
            <a:off x="3995738" y="6524625"/>
            <a:ext cx="4321175" cy="0"/>
          </a:xfrm>
          <a:prstGeom prst="line">
            <a:avLst/>
          </a:prstGeom>
          <a:noFill/>
          <a:ln w="28575">
            <a:solidFill>
              <a:srgbClr val="73A7CC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44044" name="Rettangolo 23"/>
          <p:cNvSpPr>
            <a:spLocks noChangeArrowheads="1"/>
          </p:cNvSpPr>
          <p:nvPr/>
        </p:nvSpPr>
        <p:spPr bwMode="auto">
          <a:xfrm>
            <a:off x="2500313" y="928688"/>
            <a:ext cx="6357937" cy="2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sz="1300" b="1" dirty="0">
                <a:latin typeface="Verdana" pitchFamily="34" charset="0"/>
              </a:rPr>
              <a:t>COMUNE DI MILANO </a:t>
            </a:r>
            <a:r>
              <a:rPr lang="it-IT" sz="1300" b="1" dirty="0" smtClean="0">
                <a:latin typeface="Verdana" pitchFamily="34" charset="0"/>
              </a:rPr>
              <a:t>– APPARTAMENTI NUOVI</a:t>
            </a:r>
            <a:endParaRPr lang="it-IT" sz="1300" b="1" dirty="0">
              <a:latin typeface="Verdana" pitchFamily="34" charset="0"/>
            </a:endParaRPr>
          </a:p>
        </p:txBody>
      </p:sp>
      <p:sp>
        <p:nvSpPr>
          <p:cNvPr id="44047" name="Segnaposto numero diapositiva 1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1118D4A-BCE5-4B78-94BA-40E8A3A22FAC}" type="slidenum">
              <a:rPr lang="it-IT" sz="1000" smtClean="0">
                <a:latin typeface="Verdana" pitchFamily="34" charset="0"/>
              </a:rPr>
              <a:pPr/>
              <a:t>7</a:t>
            </a:fld>
            <a:endParaRPr lang="it-IT" sz="1000">
              <a:latin typeface="Verdana" pitchFamily="34" charset="0"/>
            </a:endParaRPr>
          </a:p>
        </p:txBody>
      </p:sp>
      <p:sp>
        <p:nvSpPr>
          <p:cNvPr id="20" name="Rettangolo 27"/>
          <p:cNvSpPr>
            <a:spLocks noChangeArrowheads="1"/>
          </p:cNvSpPr>
          <p:nvPr/>
        </p:nvSpPr>
        <p:spPr bwMode="auto">
          <a:xfrm>
            <a:off x="1500209" y="6053226"/>
            <a:ext cx="607218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sz="1000" dirty="0">
                <a:latin typeface="Verdana" pitchFamily="34" charset="0"/>
                <a:cs typeface="Times New Roman" pitchFamily="18" charset="0"/>
              </a:rPr>
              <a:t>Fonte: FIMAA Milano Monza &amp; Brianza - Collegio Agenti d’Affari in Mediazione delle Province di Milano, Monza &amp; Brianza dal 1945</a:t>
            </a:r>
          </a:p>
        </p:txBody>
      </p:sp>
      <p:pic>
        <p:nvPicPr>
          <p:cNvPr id="22" name="Immagine 2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5715016"/>
            <a:ext cx="680541" cy="82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Rettangolo 23"/>
          <p:cNvSpPr>
            <a:spLocks noChangeArrowheads="1"/>
          </p:cNvSpPr>
          <p:nvPr/>
        </p:nvSpPr>
        <p:spPr bwMode="auto">
          <a:xfrm rot="-5400000">
            <a:off x="-1963712" y="2983688"/>
            <a:ext cx="4557712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sz="1400" b="1" dirty="0">
                <a:latin typeface="Verdana" pitchFamily="34" charset="0"/>
                <a:cs typeface="Times New Roman" pitchFamily="18" charset="0"/>
              </a:rPr>
              <a:t>Analisi dei prezzi del Comune di Milano</a:t>
            </a:r>
          </a:p>
        </p:txBody>
      </p:sp>
      <p:sp>
        <p:nvSpPr>
          <p:cNvPr id="24" name="Text Box 12"/>
          <p:cNvSpPr txBox="1">
            <a:spLocks noChangeArrowheads="1"/>
          </p:cNvSpPr>
          <p:nvPr/>
        </p:nvSpPr>
        <p:spPr bwMode="auto">
          <a:xfrm>
            <a:off x="595313" y="511845"/>
            <a:ext cx="59055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sz="2000" b="1" dirty="0">
                <a:latin typeface="Verdana" pitchFamily="34" charset="0"/>
              </a:rPr>
              <a:t>Rilevazione dei prezzi degli Immobili</a:t>
            </a:r>
          </a:p>
        </p:txBody>
      </p:sp>
      <p:sp>
        <p:nvSpPr>
          <p:cNvPr id="25" name="Text Box 12"/>
          <p:cNvSpPr txBox="1">
            <a:spLocks noChangeArrowheads="1"/>
          </p:cNvSpPr>
          <p:nvPr/>
        </p:nvSpPr>
        <p:spPr bwMode="auto">
          <a:xfrm>
            <a:off x="595313" y="928688"/>
            <a:ext cx="2190750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sz="1300" b="1" dirty="0" smtClean="0">
                <a:latin typeface="Verdana" pitchFamily="34" charset="0"/>
              </a:rPr>
              <a:t>I </a:t>
            </a:r>
            <a:r>
              <a:rPr lang="it-IT" sz="1300" b="1" dirty="0">
                <a:latin typeface="Verdana" pitchFamily="34" charset="0"/>
              </a:rPr>
              <a:t>semestre </a:t>
            </a:r>
            <a:r>
              <a:rPr lang="it-IT" sz="1300" b="1" dirty="0" smtClean="0">
                <a:latin typeface="Verdana" pitchFamily="34" charset="0"/>
              </a:rPr>
              <a:t>2018</a:t>
            </a:r>
            <a:endParaRPr lang="it-IT" sz="1300" b="1" dirty="0">
              <a:latin typeface="Verdana" pitchFamily="34" charset="0"/>
            </a:endParaRPr>
          </a:p>
        </p:txBody>
      </p:sp>
      <p:sp>
        <p:nvSpPr>
          <p:cNvPr id="18" name="Rettangolo 23"/>
          <p:cNvSpPr>
            <a:spLocks noChangeArrowheads="1"/>
          </p:cNvSpPr>
          <p:nvPr/>
        </p:nvSpPr>
        <p:spPr bwMode="auto">
          <a:xfrm>
            <a:off x="595313" y="1438870"/>
            <a:ext cx="7548562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sz="1400" b="1" dirty="0"/>
              <a:t>Le più economiche</a:t>
            </a:r>
            <a:r>
              <a:rPr lang="it-IT" sz="1400" dirty="0"/>
              <a:t>: </a:t>
            </a:r>
            <a:r>
              <a:rPr lang="it-IT" sz="1400" b="1" dirty="0" smtClean="0"/>
              <a:t>Salomone, </a:t>
            </a:r>
            <a:r>
              <a:rPr lang="it-IT" sz="1400" b="1" dirty="0"/>
              <a:t>Gallaratese, Baggio e Quinto Romano, Ronchetto, Axum</a:t>
            </a:r>
            <a:r>
              <a:rPr lang="it-IT" sz="1400" dirty="0"/>
              <a:t> con circa 2.600 euro al mq. </a:t>
            </a:r>
            <a:r>
              <a:rPr lang="it-IT" sz="1400" dirty="0" smtClean="0"/>
              <a:t>anche </a:t>
            </a:r>
            <a:r>
              <a:rPr lang="it-IT" sz="1400" dirty="0"/>
              <a:t>Inganni, via Padova, Musocco con 2.700. Seguono con 2.800 euro al mq: Lambrate, </a:t>
            </a:r>
            <a:r>
              <a:rPr lang="it-IT" sz="1400" dirty="0" err="1"/>
              <a:t>Gratosoglio</a:t>
            </a:r>
            <a:r>
              <a:rPr lang="it-IT" sz="1400" dirty="0"/>
              <a:t>, Quarto </a:t>
            </a:r>
            <a:r>
              <a:rPr lang="it-IT" sz="1400" dirty="0" err="1"/>
              <a:t>Oggiaro</a:t>
            </a:r>
            <a:r>
              <a:rPr lang="it-IT" sz="1400" dirty="0"/>
              <a:t>. </a:t>
            </a:r>
          </a:p>
        </p:txBody>
      </p:sp>
      <p:sp>
        <p:nvSpPr>
          <p:cNvPr id="21" name="Rettangolo 27"/>
          <p:cNvSpPr>
            <a:spLocks noChangeArrowheads="1"/>
          </p:cNvSpPr>
          <p:nvPr/>
        </p:nvSpPr>
        <p:spPr bwMode="auto">
          <a:xfrm>
            <a:off x="1475656" y="5805264"/>
            <a:ext cx="6072187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sz="1000" dirty="0">
                <a:latin typeface="Verdana" pitchFamily="34" charset="0"/>
                <a:cs typeface="Times New Roman" pitchFamily="18" charset="0"/>
              </a:rPr>
              <a:t>Elaborazioni: Camera di Commercio di </a:t>
            </a:r>
            <a:r>
              <a:rPr lang="it-IT" sz="1000" dirty="0" smtClean="0">
                <a:latin typeface="Verdana" pitchFamily="34" charset="0"/>
                <a:cs typeface="Times New Roman" pitchFamily="18" charset="0"/>
              </a:rPr>
              <a:t>Milano Monza Brianza Lodi</a:t>
            </a:r>
            <a:endParaRPr lang="it-IT" sz="1000" dirty="0">
              <a:latin typeface="Verdana" pitchFamily="34" charset="0"/>
              <a:cs typeface="Times New Roman" pitchFamily="18" charset="0"/>
            </a:endParaRP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188914"/>
            <a:ext cx="1995444" cy="646446"/>
          </a:xfrm>
          <a:prstGeom prst="rect">
            <a:avLst/>
          </a:prstGeom>
        </p:spPr>
      </p:pic>
      <p:graphicFrame>
        <p:nvGraphicFramePr>
          <p:cNvPr id="3" name="Tabel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4062417"/>
              </p:ext>
            </p:extLst>
          </p:nvPr>
        </p:nvGraphicFramePr>
        <p:xfrm>
          <a:off x="1824585" y="2302011"/>
          <a:ext cx="5843759" cy="34004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712233"/>
                <a:gridCol w="1131526"/>
              </a:tblGrid>
              <a:tr h="200025">
                <a:tc>
                  <a:txBody>
                    <a:bodyPr/>
                    <a:lstStyle/>
                    <a:p>
                      <a:pPr algn="l" fontAlgn="ctr"/>
                      <a:r>
                        <a:rPr lang="it-IT" sz="10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LE  MENO  CARE</a:t>
                      </a:r>
                      <a:endParaRPr lang="it-IT" sz="1000" b="1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700" u="none" strike="noStrike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it-IT" sz="9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I semestre 2018 </a:t>
                      </a:r>
                      <a:endParaRPr lang="it-IT" sz="900" b="1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90000"/>
                      </a:schemeClr>
                    </a:solid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l" fontAlgn="ctr"/>
                      <a:r>
                        <a:rPr lang="it-IT" sz="9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Baggio - Quinto Romano</a:t>
                      </a:r>
                      <a:endParaRPr lang="it-IT" sz="900" b="1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9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2.600</a:t>
                      </a:r>
                      <a:endParaRPr lang="it-IT" sz="9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00025">
                <a:tc>
                  <a:txBody>
                    <a:bodyPr/>
                    <a:lstStyle/>
                    <a:p>
                      <a:pPr algn="l" fontAlgn="ctr"/>
                      <a:r>
                        <a:rPr lang="it-IT" sz="9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Quartiere </a:t>
                      </a:r>
                      <a:r>
                        <a:rPr lang="it-IT" sz="900" b="1" u="none" strike="noStrike" dirty="0" err="1">
                          <a:solidFill>
                            <a:schemeClr val="tx1"/>
                          </a:solidFill>
                          <a:effectLst/>
                        </a:rPr>
                        <a:t>Gallaretese</a:t>
                      </a:r>
                      <a:r>
                        <a:rPr lang="it-IT" sz="9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 - Trenno</a:t>
                      </a:r>
                      <a:endParaRPr lang="it-IT" sz="900" b="1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9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2.600</a:t>
                      </a:r>
                      <a:endParaRPr lang="it-IT" sz="9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00025">
                <a:tc>
                  <a:txBody>
                    <a:bodyPr/>
                    <a:lstStyle/>
                    <a:p>
                      <a:pPr algn="l" fontAlgn="ctr"/>
                      <a:r>
                        <a:rPr lang="it-IT" sz="9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Salomone - </a:t>
                      </a:r>
                      <a:r>
                        <a:rPr lang="it-IT" sz="900" b="1" u="none" strike="noStrike" dirty="0" err="1">
                          <a:solidFill>
                            <a:schemeClr val="tx1"/>
                          </a:solidFill>
                          <a:effectLst/>
                        </a:rPr>
                        <a:t>Bonfadini</a:t>
                      </a:r>
                      <a:endParaRPr lang="it-IT" sz="900" b="1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9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2.600</a:t>
                      </a:r>
                      <a:endParaRPr lang="it-IT" sz="9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00025">
                <a:tc>
                  <a:txBody>
                    <a:bodyPr/>
                    <a:lstStyle/>
                    <a:p>
                      <a:pPr algn="l" fontAlgn="ctr"/>
                      <a:r>
                        <a:rPr lang="it-IT" sz="9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Axum - Ospedale S. Carlo</a:t>
                      </a:r>
                      <a:endParaRPr lang="it-IT" sz="900" b="1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9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2.650</a:t>
                      </a:r>
                      <a:endParaRPr lang="it-IT" sz="9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00025">
                <a:tc>
                  <a:txBody>
                    <a:bodyPr/>
                    <a:lstStyle/>
                    <a:p>
                      <a:pPr algn="l" fontAlgn="ctr"/>
                      <a:r>
                        <a:rPr lang="it-IT" sz="9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Ronchetto</a:t>
                      </a:r>
                      <a:endParaRPr lang="it-IT" sz="900" b="1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9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2.650</a:t>
                      </a:r>
                      <a:endParaRPr lang="it-IT" sz="9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00025">
                <a:tc>
                  <a:txBody>
                    <a:bodyPr/>
                    <a:lstStyle/>
                    <a:p>
                      <a:pPr algn="l" fontAlgn="ctr"/>
                      <a:r>
                        <a:rPr lang="it-IT" sz="9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Inganni - </a:t>
                      </a:r>
                      <a:r>
                        <a:rPr lang="it-IT" sz="900" b="1" u="none" strike="noStrike" dirty="0" err="1">
                          <a:solidFill>
                            <a:schemeClr val="tx1"/>
                          </a:solidFill>
                          <a:effectLst/>
                        </a:rPr>
                        <a:t>S.Cristoforo</a:t>
                      </a:r>
                      <a:endParaRPr lang="it-IT" sz="900" b="1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9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2.700</a:t>
                      </a:r>
                      <a:endParaRPr lang="it-IT" sz="9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00025">
                <a:tc>
                  <a:txBody>
                    <a:bodyPr/>
                    <a:lstStyle/>
                    <a:p>
                      <a:pPr algn="l" fontAlgn="ctr"/>
                      <a:r>
                        <a:rPr lang="it-IT" sz="9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Musocco - </a:t>
                      </a:r>
                      <a:r>
                        <a:rPr lang="it-IT" sz="900" b="1" u="none" strike="noStrike" dirty="0" err="1">
                          <a:solidFill>
                            <a:schemeClr val="tx1"/>
                          </a:solidFill>
                          <a:effectLst/>
                        </a:rPr>
                        <a:t>Villapizzone</a:t>
                      </a:r>
                      <a:endParaRPr lang="it-IT" sz="900" b="1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9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2.750</a:t>
                      </a:r>
                      <a:endParaRPr lang="it-IT" sz="9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00025">
                <a:tc>
                  <a:txBody>
                    <a:bodyPr/>
                    <a:lstStyle/>
                    <a:p>
                      <a:pPr algn="l" fontAlgn="ctr"/>
                      <a:r>
                        <a:rPr lang="it-IT" sz="9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Padova - Palmanova</a:t>
                      </a:r>
                      <a:endParaRPr lang="it-IT" sz="900" b="1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9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2.750</a:t>
                      </a:r>
                      <a:endParaRPr lang="it-IT" sz="9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00025">
                <a:tc>
                  <a:txBody>
                    <a:bodyPr/>
                    <a:lstStyle/>
                    <a:p>
                      <a:pPr algn="l" fontAlgn="ctr"/>
                      <a:r>
                        <a:rPr lang="it-IT" sz="900" b="1" u="none" strike="noStrike" dirty="0" err="1">
                          <a:solidFill>
                            <a:schemeClr val="tx1"/>
                          </a:solidFill>
                          <a:effectLst/>
                        </a:rPr>
                        <a:t>Gratosoglio</a:t>
                      </a:r>
                      <a:r>
                        <a:rPr lang="it-IT" sz="9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 - Missaglia</a:t>
                      </a:r>
                      <a:endParaRPr lang="it-IT" sz="900" b="1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9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2.800</a:t>
                      </a:r>
                      <a:endParaRPr lang="it-IT" sz="9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00025">
                <a:tc>
                  <a:txBody>
                    <a:bodyPr/>
                    <a:lstStyle/>
                    <a:p>
                      <a:pPr algn="l" fontAlgn="ctr"/>
                      <a:r>
                        <a:rPr lang="it-IT" sz="9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Lambrate</a:t>
                      </a:r>
                      <a:endParaRPr lang="it-IT" sz="900" b="1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9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2.800</a:t>
                      </a:r>
                      <a:endParaRPr lang="it-IT" sz="9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00025">
                <a:tc>
                  <a:txBody>
                    <a:bodyPr/>
                    <a:lstStyle/>
                    <a:p>
                      <a:pPr algn="l" fontAlgn="ctr"/>
                      <a:r>
                        <a:rPr lang="it-IT" sz="9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Quarto </a:t>
                      </a:r>
                      <a:r>
                        <a:rPr lang="it-IT" sz="900" b="1" u="none" strike="noStrike" dirty="0" err="1">
                          <a:solidFill>
                            <a:schemeClr val="tx1"/>
                          </a:solidFill>
                          <a:effectLst/>
                        </a:rPr>
                        <a:t>Oggiaro</a:t>
                      </a:r>
                      <a:endParaRPr lang="it-IT" sz="900" b="1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9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2.850</a:t>
                      </a:r>
                      <a:endParaRPr lang="it-IT" sz="9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00025">
                <a:tc>
                  <a:txBody>
                    <a:bodyPr/>
                    <a:lstStyle/>
                    <a:p>
                      <a:pPr algn="l" fontAlgn="ctr"/>
                      <a:r>
                        <a:rPr lang="it-IT" sz="9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Pellegrino Rossi - Affori - Bruzzano</a:t>
                      </a:r>
                      <a:endParaRPr lang="it-IT" sz="900" b="1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9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2.900</a:t>
                      </a:r>
                      <a:endParaRPr lang="it-IT" sz="9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00025">
                <a:tc>
                  <a:txBody>
                    <a:bodyPr/>
                    <a:lstStyle/>
                    <a:p>
                      <a:pPr algn="l" fontAlgn="ctr"/>
                      <a:r>
                        <a:rPr lang="it-IT" sz="9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Corvetto</a:t>
                      </a:r>
                      <a:endParaRPr lang="it-IT" sz="900" b="1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9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2.950</a:t>
                      </a:r>
                      <a:endParaRPr lang="it-IT" sz="9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00025">
                <a:tc>
                  <a:txBody>
                    <a:bodyPr/>
                    <a:lstStyle/>
                    <a:p>
                      <a:pPr algn="l" fontAlgn="ctr"/>
                      <a:r>
                        <a:rPr lang="it-IT" sz="900" b="1" u="none" strike="noStrike" dirty="0" err="1">
                          <a:solidFill>
                            <a:schemeClr val="tx1"/>
                          </a:solidFill>
                          <a:effectLst/>
                        </a:rPr>
                        <a:t>Forlanini</a:t>
                      </a:r>
                      <a:r>
                        <a:rPr lang="it-IT" sz="9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 - Mecenate</a:t>
                      </a:r>
                      <a:endParaRPr lang="it-IT" sz="900" b="1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9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2.950</a:t>
                      </a:r>
                      <a:endParaRPr lang="it-IT" sz="9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00025">
                <a:tc>
                  <a:txBody>
                    <a:bodyPr/>
                    <a:lstStyle/>
                    <a:p>
                      <a:pPr algn="l" fontAlgn="ctr"/>
                      <a:r>
                        <a:rPr lang="it-IT" sz="9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Accursio</a:t>
                      </a:r>
                      <a:endParaRPr lang="it-IT" sz="900" b="1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9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3.000</a:t>
                      </a:r>
                      <a:endParaRPr lang="it-IT" sz="9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00025">
                <a:tc>
                  <a:txBody>
                    <a:bodyPr/>
                    <a:lstStyle/>
                    <a:p>
                      <a:pPr algn="l" fontAlgn="ctr"/>
                      <a:r>
                        <a:rPr lang="it-IT" sz="9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Q.re </a:t>
                      </a:r>
                      <a:r>
                        <a:rPr lang="it-IT" sz="900" b="1" u="none" strike="noStrike" dirty="0" err="1">
                          <a:solidFill>
                            <a:schemeClr val="tx1"/>
                          </a:solidFill>
                          <a:effectLst/>
                        </a:rPr>
                        <a:t>S.Ambrogio</a:t>
                      </a:r>
                      <a:r>
                        <a:rPr lang="it-IT" sz="9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 - Torretta</a:t>
                      </a:r>
                      <a:endParaRPr lang="it-IT" sz="900" b="1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9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3.000</a:t>
                      </a:r>
                      <a:endParaRPr lang="it-IT" sz="9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60131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ruttura predefinita">
  <a:themeElements>
    <a:clrScheme name="Struttura predefinit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ruttura predefinit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ruttura predefinit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42617</TotalTime>
  <Words>1915</Words>
  <Application>Microsoft Office PowerPoint</Application>
  <PresentationFormat>Presentazione su schermo (4:3)</PresentationFormat>
  <Paragraphs>492</Paragraphs>
  <Slides>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7</vt:i4>
      </vt:variant>
    </vt:vector>
  </HeadingPairs>
  <TitlesOfParts>
    <vt:vector size="8" baseType="lpstr">
      <vt:lpstr>Struttura predefinita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>OSMI Az. Spec. CCIAA Milano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Franco Simona</dc:creator>
  <cp:lastModifiedBy>Itala Naso</cp:lastModifiedBy>
  <cp:revision>2761</cp:revision>
  <dcterms:created xsi:type="dcterms:W3CDTF">2010-10-15T15:33:58Z</dcterms:created>
  <dcterms:modified xsi:type="dcterms:W3CDTF">2018-07-11T16:00:02Z</dcterms:modified>
</cp:coreProperties>
</file>