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5" r:id="rId2"/>
    <p:sldId id="277" r:id="rId3"/>
    <p:sldId id="285" r:id="rId4"/>
    <p:sldId id="282" r:id="rId5"/>
    <p:sldId id="289" r:id="rId6"/>
    <p:sldId id="290" r:id="rId7"/>
    <p:sldId id="286" r:id="rId8"/>
    <p:sldId id="278" r:id="rId9"/>
    <p:sldId id="284" r:id="rId10"/>
    <p:sldId id="291" r:id="rId11"/>
    <p:sldId id="292" r:id="rId12"/>
    <p:sldId id="295" r:id="rId13"/>
    <p:sldId id="287" r:id="rId14"/>
    <p:sldId id="298" r:id="rId15"/>
    <p:sldId id="288" r:id="rId16"/>
    <p:sldId id="297" r:id="rId17"/>
  </p:sldIdLst>
  <p:sldSz cx="9144000" cy="6858000" type="screen4x3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EA2BF-41E4-4C18-8C22-3468E959B76E}" type="datetimeFigureOut">
              <a:rPr lang="it-IT" smtClean="0"/>
              <a:t>12/07/2018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B76D2-79DA-455D-9B8A-3FE441FDFE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938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63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1400C7-8F00-4AF5-A892-FB6596DFE6C9}" type="slidenum">
              <a:rPr lang="it-IT" smtClean="0"/>
              <a:pPr/>
              <a:t>1</a:t>
            </a:fld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B76D2-79DA-455D-9B8A-3FE441FDFE03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3526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B76D2-79DA-455D-9B8A-3FE441FDFE03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2325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B76D2-79DA-455D-9B8A-3FE441FDFE03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196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B76D2-79DA-455D-9B8A-3FE441FDFE03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0776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E1FA-7229-435C-8BB3-02A65DB655B9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71438"/>
            <a:ext cx="912495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90EE2A-E22D-4F3B-A19C-071D98F7188F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741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0E1FA-7229-435C-8BB3-02A65DB655B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0" y="0"/>
            <a:ext cx="8095424" cy="1157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539750" y="5805488"/>
            <a:ext cx="1511300" cy="14446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032" name="Rectangle 11"/>
          <p:cNvSpPr>
            <a:spLocks noChangeArrowheads="1"/>
          </p:cNvSpPr>
          <p:nvPr/>
        </p:nvSpPr>
        <p:spPr bwMode="auto">
          <a:xfrm>
            <a:off x="1171244" y="4149080"/>
            <a:ext cx="7200900" cy="215900"/>
          </a:xfrm>
          <a:prstGeom prst="rect">
            <a:avLst/>
          </a:prstGeom>
          <a:solidFill>
            <a:srgbClr val="73A7CC"/>
          </a:solidFill>
          <a:ln w="9525">
            <a:solidFill>
              <a:srgbClr val="73A7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033" name="Text Box 12"/>
          <p:cNvSpPr txBox="1">
            <a:spLocks noChangeArrowheads="1"/>
          </p:cNvSpPr>
          <p:nvPr/>
        </p:nvSpPr>
        <p:spPr bwMode="auto">
          <a:xfrm>
            <a:off x="1068207" y="3229897"/>
            <a:ext cx="7055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2400" b="1" dirty="0" smtClean="0"/>
              <a:t>Rilevazione dei prezzi degli immobili</a:t>
            </a:r>
            <a:endParaRPr lang="it-IT" sz="2400" b="1" dirty="0"/>
          </a:p>
        </p:txBody>
      </p:sp>
      <p:sp>
        <p:nvSpPr>
          <p:cNvPr id="1034" name="Text Box 13"/>
          <p:cNvSpPr txBox="1">
            <a:spLocks noChangeArrowheads="1"/>
          </p:cNvSpPr>
          <p:nvPr/>
        </p:nvSpPr>
        <p:spPr bwMode="auto">
          <a:xfrm>
            <a:off x="2351984" y="4437112"/>
            <a:ext cx="574344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</a:pPr>
            <a:r>
              <a:rPr lang="it-IT" sz="1600" b="1" dirty="0" smtClean="0">
                <a:latin typeface="+mn-lt"/>
              </a:rPr>
              <a:t>Vincenzo Albanese</a:t>
            </a:r>
          </a:p>
          <a:p>
            <a:pPr algn="r">
              <a:spcBef>
                <a:spcPts val="0"/>
              </a:spcBef>
            </a:pPr>
            <a:r>
              <a:rPr lang="it-IT" sz="1600" b="1" dirty="0" smtClean="0">
                <a:latin typeface="+mn-lt"/>
              </a:rPr>
              <a:t>Presidente  FIMAA Milano Monza &amp; Brianza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3127017" y="5589240"/>
            <a:ext cx="49561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ts val="0"/>
              </a:spcBef>
            </a:pPr>
            <a:r>
              <a:rPr lang="it-IT" sz="1400" dirty="0" smtClean="0">
                <a:latin typeface="+mn-lt"/>
              </a:rPr>
              <a:t>12 luglio 2018</a:t>
            </a:r>
          </a:p>
        </p:txBody>
      </p:sp>
      <p:sp>
        <p:nvSpPr>
          <p:cNvPr id="12" name="CasellaDiTesto 12"/>
          <p:cNvSpPr txBox="1">
            <a:spLocks noChangeArrowheads="1"/>
          </p:cNvSpPr>
          <p:nvPr/>
        </p:nvSpPr>
        <p:spPr bwMode="auto">
          <a:xfrm>
            <a:off x="5605104" y="1714881"/>
            <a:ext cx="2564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Collegio Agenti d’Affari in Mediazione delle Province di Milano Monza &amp; Brianza dal 1945</a:t>
            </a:r>
            <a:endParaRPr lang="it-IT" sz="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4539" y="657407"/>
            <a:ext cx="894855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ttangolo 12"/>
          <p:cNvSpPr/>
          <p:nvPr/>
        </p:nvSpPr>
        <p:spPr>
          <a:xfrm>
            <a:off x="-12232" y="33561"/>
            <a:ext cx="983832" cy="699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0" y="5949950"/>
            <a:ext cx="9144000" cy="976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>
          <a:xfrm>
            <a:off x="6952594" y="7173416"/>
            <a:ext cx="2133600" cy="365125"/>
          </a:xfrm>
        </p:spPr>
        <p:txBody>
          <a:bodyPr/>
          <a:lstStyle/>
          <a:p>
            <a:fld id="{CB10E1FA-7229-435C-8BB3-02A65DB655B9}" type="slidenum">
              <a:rPr lang="it-IT" smtClean="0"/>
              <a:pPr/>
              <a:t>1</a:t>
            </a:fld>
            <a:endParaRPr lang="it-IT" dirty="0"/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8101013" y="693440"/>
            <a:ext cx="754062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031" name="Line 9"/>
          <p:cNvSpPr>
            <a:spLocks noChangeShapeType="1"/>
          </p:cNvSpPr>
          <p:nvPr/>
        </p:nvSpPr>
        <p:spPr bwMode="auto">
          <a:xfrm>
            <a:off x="1258888" y="5876925"/>
            <a:ext cx="7129462" cy="0"/>
          </a:xfrm>
          <a:prstGeom prst="line">
            <a:avLst/>
          </a:prstGeom>
          <a:noFill/>
          <a:ln w="28575">
            <a:solidFill>
              <a:srgbClr val="7E96BD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995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1200425" y="3323668"/>
            <a:ext cx="7294851" cy="294729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27"/>
          <p:cNvSpPr>
            <a:spLocks noChangeArrowheads="1"/>
          </p:cNvSpPr>
          <p:nvPr/>
        </p:nvSpPr>
        <p:spPr bwMode="auto">
          <a:xfrm>
            <a:off x="1222469" y="6318387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>
                <a:latin typeface="Verdana" pitchFamily="34" charset="0"/>
                <a:cs typeface="Times New Roman" pitchFamily="18" charset="0"/>
              </a:rPr>
              <a:t>Elaborazioni: </a:t>
            </a:r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Ufficio Studi FIMAA Milano Monza &amp; Brianza.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7" name="Rettangolo 27"/>
          <p:cNvSpPr>
            <a:spLocks noChangeArrowheads="1"/>
          </p:cNvSpPr>
          <p:nvPr/>
        </p:nvSpPr>
        <p:spPr bwMode="auto">
          <a:xfrm>
            <a:off x="1187624" y="6524625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995520" y="454312"/>
            <a:ext cx="67448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dirty="0"/>
              <a:t>Mercato </a:t>
            </a:r>
            <a:r>
              <a:rPr lang="it-IT" sz="2400" b="1" dirty="0" smtClean="0"/>
              <a:t>residenziale: la compravendita</a:t>
            </a:r>
            <a:endParaRPr lang="it-IT" sz="2400" b="1" dirty="0"/>
          </a:p>
          <a:p>
            <a:r>
              <a:rPr lang="it-IT" sz="2400" b="1" dirty="0" smtClean="0"/>
              <a:t>FIMAA </a:t>
            </a:r>
            <a:r>
              <a:rPr lang="it-IT" sz="2400" b="1" dirty="0" err="1" smtClean="0"/>
              <a:t>MiMB</a:t>
            </a:r>
            <a:r>
              <a:rPr lang="it-IT" sz="2400" b="1" dirty="0"/>
              <a:t> I semestre 2018</a:t>
            </a:r>
          </a:p>
          <a:p>
            <a:endParaRPr lang="it-IT" sz="2400" b="1" dirty="0"/>
          </a:p>
        </p:txBody>
      </p:sp>
      <p:sp>
        <p:nvSpPr>
          <p:cNvPr id="12" name="Rettangolo 11"/>
          <p:cNvSpPr/>
          <p:nvPr/>
        </p:nvSpPr>
        <p:spPr>
          <a:xfrm>
            <a:off x="995520" y="1292343"/>
            <a:ext cx="75606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I prezzi medi di compravendita crescono in città in misura moderata (in un anno rispettivamente per appartamenti </a:t>
            </a:r>
            <a:r>
              <a:rPr lang="it-IT" dirty="0" smtClean="0"/>
              <a:t>nuovi, </a:t>
            </a:r>
            <a:r>
              <a:rPr lang="it-IT" dirty="0"/>
              <a:t>recenti e vecchi </a:t>
            </a:r>
            <a:r>
              <a:rPr lang="it-IT" b="1" dirty="0"/>
              <a:t>1,6</a:t>
            </a:r>
            <a:r>
              <a:rPr lang="it-IT" b="1" dirty="0" smtClean="0"/>
              <a:t>% </a:t>
            </a:r>
            <a:r>
              <a:rPr lang="it-IT" b="1" dirty="0"/>
              <a:t>1,2% e 2,1%</a:t>
            </a:r>
            <a:r>
              <a:rPr lang="it-IT" dirty="0"/>
              <a:t>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Rispetto a 5 anni or sono solo gli appartamenti vecchi hanno subito un incremento dell’1% nel I semestre 2018. I margini di crescita dei prezzi degli appartamenti nuovi sono sotto del 3% a quelli di 5 anni fa: ciò genera aspettative di </a:t>
            </a:r>
            <a:r>
              <a:rPr lang="it-IT" dirty="0" smtClean="0"/>
              <a:t>crescita</a:t>
            </a:r>
            <a:r>
              <a:rPr lang="it-IT" dirty="0"/>
              <a:t>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" t="36422" r="30858" b="25699"/>
          <a:stretch/>
        </p:blipFill>
        <p:spPr bwMode="auto">
          <a:xfrm>
            <a:off x="1825613" y="3429000"/>
            <a:ext cx="5986747" cy="2761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90EE2A-E22D-4F3B-A19C-071D98F7188F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  <p:sp>
        <p:nvSpPr>
          <p:cNvPr id="19" name="Ovale 18"/>
          <p:cNvSpPr/>
          <p:nvPr/>
        </p:nvSpPr>
        <p:spPr>
          <a:xfrm rot="16200000">
            <a:off x="6372199" y="5157191"/>
            <a:ext cx="288033" cy="4320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Ovale 19"/>
          <p:cNvSpPr/>
          <p:nvPr/>
        </p:nvSpPr>
        <p:spPr>
          <a:xfrm rot="16200000">
            <a:off x="6372202" y="4077073"/>
            <a:ext cx="288033" cy="4320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Ovale 20"/>
          <p:cNvSpPr/>
          <p:nvPr/>
        </p:nvSpPr>
        <p:spPr>
          <a:xfrm rot="16200000">
            <a:off x="6372199" y="4653136"/>
            <a:ext cx="288033" cy="4320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5037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27"/>
          <p:cNvSpPr>
            <a:spLocks noChangeArrowheads="1"/>
          </p:cNvSpPr>
          <p:nvPr/>
        </p:nvSpPr>
        <p:spPr bwMode="auto">
          <a:xfrm>
            <a:off x="1222469" y="6318387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>
                <a:latin typeface="Verdana" pitchFamily="34" charset="0"/>
                <a:cs typeface="Times New Roman" pitchFamily="18" charset="0"/>
              </a:rPr>
              <a:t>Elaborazioni: </a:t>
            </a:r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Ufficio Studi FIMAA Milano Monza &amp; Brianza.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7" name="Rettangolo 27"/>
          <p:cNvSpPr>
            <a:spLocks noChangeArrowheads="1"/>
          </p:cNvSpPr>
          <p:nvPr/>
        </p:nvSpPr>
        <p:spPr bwMode="auto">
          <a:xfrm>
            <a:off x="1187624" y="6524625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995520" y="454312"/>
            <a:ext cx="67448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dirty="0"/>
              <a:t>Mercato </a:t>
            </a:r>
            <a:r>
              <a:rPr lang="it-IT" sz="2400" b="1" dirty="0" smtClean="0"/>
              <a:t>residenziale: la compravendita</a:t>
            </a:r>
            <a:endParaRPr lang="it-IT" sz="2400" b="1" dirty="0"/>
          </a:p>
          <a:p>
            <a:r>
              <a:rPr lang="it-IT" sz="2400" b="1" dirty="0" smtClean="0"/>
              <a:t>FIMAA </a:t>
            </a:r>
            <a:r>
              <a:rPr lang="it-IT" sz="2400" b="1" dirty="0" err="1" smtClean="0"/>
              <a:t>MiMB</a:t>
            </a:r>
            <a:r>
              <a:rPr lang="it-IT" sz="2400" b="1" dirty="0"/>
              <a:t> I semestre 2018</a:t>
            </a:r>
          </a:p>
          <a:p>
            <a:endParaRPr lang="it-IT" sz="2400" b="1" dirty="0"/>
          </a:p>
        </p:txBody>
      </p:sp>
      <p:sp>
        <p:nvSpPr>
          <p:cNvPr id="12" name="Rettangolo 11"/>
          <p:cNvSpPr/>
          <p:nvPr/>
        </p:nvSpPr>
        <p:spPr>
          <a:xfrm>
            <a:off x="1123889" y="1628800"/>
            <a:ext cx="73274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/>
              <a:t>I prezzi medi dei box subiscono un aggiustamento </a:t>
            </a:r>
            <a:r>
              <a:rPr lang="it-IT" sz="2000" dirty="0" smtClean="0"/>
              <a:t>in </a:t>
            </a:r>
            <a:r>
              <a:rPr lang="it-IT" sz="2000" dirty="0"/>
              <a:t>centro e fino alla cerchia bastioni, ma prevale il segno meno nelle altre localizzazioni.</a:t>
            </a:r>
            <a:endParaRPr lang="it-IT" sz="2000" i="1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1187624" y="4762847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Prezzi dei Boxes e variazioni % semestrali, annuali e quinquennali</a:t>
            </a:r>
            <a:endParaRPr lang="it-IT" sz="1400" dirty="0"/>
          </a:p>
        </p:txBody>
      </p:sp>
      <p:graphicFrame>
        <p:nvGraphicFramePr>
          <p:cNvPr id="15" name="Tabel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807015"/>
              </p:ext>
            </p:extLst>
          </p:nvPr>
        </p:nvGraphicFramePr>
        <p:xfrm>
          <a:off x="1222470" y="3030275"/>
          <a:ext cx="6949931" cy="1664406"/>
        </p:xfrm>
        <a:graphic>
          <a:graphicData uri="http://schemas.openxmlformats.org/drawingml/2006/table">
            <a:tbl>
              <a:tblPr firstRow="1" firstCol="1">
                <a:tableStyleId>{D7AC3CCA-C797-4891-BE02-D94E43425B78}</a:tableStyleId>
              </a:tblPr>
              <a:tblGrid>
                <a:gridCol w="3103596"/>
                <a:gridCol w="722656"/>
                <a:gridCol w="111959"/>
                <a:gridCol w="919171"/>
                <a:gridCol w="1069457"/>
                <a:gridCol w="1023092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 smtClean="0"/>
                        <a:t>Zona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 smtClean="0"/>
                        <a:t>Prezzo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 err="1" smtClean="0"/>
                        <a:t>Var</a:t>
                      </a:r>
                      <a:r>
                        <a:rPr lang="it-IT" sz="1600" u="none" strike="noStrike" dirty="0" smtClean="0"/>
                        <a:t> % 6 m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 err="1" smtClean="0"/>
                        <a:t>Var</a:t>
                      </a:r>
                      <a:r>
                        <a:rPr lang="it-IT" sz="1600" u="none" strike="noStrike" dirty="0" smtClean="0"/>
                        <a:t>  % 12 m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 err="1" smtClean="0"/>
                        <a:t>Var</a:t>
                      </a:r>
                      <a:r>
                        <a:rPr lang="it-IT" sz="1600" u="none" strike="noStrike" dirty="0" smtClean="0"/>
                        <a:t> % 60 m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2729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/>
                        <a:t>Centro Storico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70.889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0,4%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0,4%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-7,5%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/>
                        <a:t>Cerchia Bastioni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48.167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0,3%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-3,6%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/>
                        <a:t>Cerchia Circonvallazione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37.100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-0,2%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0,3%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-4,2%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/>
                        <a:t>Periferia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24.101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-0,4%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-0,4%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-8,1%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 dirty="0"/>
                        <a:t> </a:t>
                      </a:r>
                      <a:r>
                        <a:rPr lang="it-IT" sz="1600" b="1" u="none" strike="noStrike" dirty="0" smtClean="0"/>
                        <a:t>Media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35.996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-0,1%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0,1%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-6,3%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90EE2A-E22D-4F3B-A19C-071D98F7188F}" type="slidenum">
              <a:rPr lang="it-IT" smtClean="0"/>
              <a:pPr>
                <a:defRPr/>
              </a:pPr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12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ottotitolo 2"/>
          <p:cNvSpPr txBox="1">
            <a:spLocks/>
          </p:cNvSpPr>
          <p:nvPr/>
        </p:nvSpPr>
        <p:spPr>
          <a:xfrm>
            <a:off x="1187624" y="1376772"/>
            <a:ext cx="6912768" cy="1260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dirty="0" smtClean="0"/>
              <a:t>Ancora notizie favorevoli, con aumento del numero di contratti (per particolari segmenti di popolazione – es. giovani – preferita locazione alla compravendita anche in caso di forti possibilità economiche);</a:t>
            </a:r>
          </a:p>
          <a:p>
            <a:r>
              <a:rPr lang="it-IT" sz="2000" dirty="0" smtClean="0"/>
              <a:t>Crescono i canoni, in media del 10% in un anno.</a:t>
            </a:r>
          </a:p>
          <a:p>
            <a:pPr marL="0" indent="0">
              <a:buNone/>
            </a:pPr>
            <a:endParaRPr lang="it-IT" sz="2000" dirty="0" smtClean="0"/>
          </a:p>
          <a:p>
            <a:endParaRPr lang="it-IT" sz="2000" dirty="0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995520" y="454312"/>
            <a:ext cx="67448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dirty="0"/>
              <a:t>Mercato </a:t>
            </a:r>
            <a:r>
              <a:rPr lang="it-IT" sz="2400" b="1" dirty="0" smtClean="0"/>
              <a:t>residenziale: la locazione</a:t>
            </a:r>
            <a:endParaRPr lang="it-IT" sz="2400" b="1" dirty="0"/>
          </a:p>
          <a:p>
            <a:r>
              <a:rPr lang="it-IT" sz="2400" b="1" dirty="0" smtClean="0"/>
              <a:t>FIMAA </a:t>
            </a:r>
            <a:r>
              <a:rPr lang="it-IT" sz="2400" b="1" dirty="0" err="1" smtClean="0"/>
              <a:t>MiMB</a:t>
            </a:r>
            <a:r>
              <a:rPr lang="it-IT" sz="2400" b="1" dirty="0"/>
              <a:t> I semestre 2018</a:t>
            </a:r>
          </a:p>
          <a:p>
            <a:endParaRPr lang="it-IT" sz="2400" b="1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5" t="32904" r="29616" b="25111"/>
          <a:stretch/>
        </p:blipFill>
        <p:spPr bwMode="auto">
          <a:xfrm>
            <a:off x="1475656" y="3144007"/>
            <a:ext cx="5941381" cy="3125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ttangolo 27"/>
          <p:cNvSpPr>
            <a:spLocks noChangeArrowheads="1"/>
          </p:cNvSpPr>
          <p:nvPr/>
        </p:nvSpPr>
        <p:spPr bwMode="auto">
          <a:xfrm>
            <a:off x="1222469" y="6318387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>
                <a:latin typeface="Verdana" pitchFamily="34" charset="0"/>
                <a:cs typeface="Times New Roman" pitchFamily="18" charset="0"/>
              </a:rPr>
              <a:t>Elaborazioni: </a:t>
            </a:r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Ufficio Studi FIMAA Milano Monza &amp; Brianza.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7" name="Rettangolo 27"/>
          <p:cNvSpPr>
            <a:spLocks noChangeArrowheads="1"/>
          </p:cNvSpPr>
          <p:nvPr/>
        </p:nvSpPr>
        <p:spPr bwMode="auto">
          <a:xfrm>
            <a:off x="1187624" y="6524625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1222469" y="3125499"/>
            <a:ext cx="7294851" cy="294729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 rot="16200000">
            <a:off x="6276585" y="4592731"/>
            <a:ext cx="408841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691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13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ottotitolo 2"/>
          <p:cNvSpPr txBox="1">
            <a:spLocks/>
          </p:cNvSpPr>
          <p:nvPr/>
        </p:nvSpPr>
        <p:spPr>
          <a:xfrm>
            <a:off x="1187624" y="1347825"/>
            <a:ext cx="7163916" cy="7850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dirty="0" smtClean="0"/>
              <a:t>La maggiore crescita dei canoni rispetto ai prezzi degli ultimi 5 anni (quasi 12 punti percentuali contro -3,3%) fa subire ai rendimenti potenziali medi lordi annui un interessante balzo in avanti: da 2,6 di 5 anni fa ai 2,9 punti percentuali attuali (ma nel biennio 2014-16 sono stati 2,4%)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995520" y="454312"/>
            <a:ext cx="67448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dirty="0"/>
              <a:t>Mercato </a:t>
            </a:r>
            <a:r>
              <a:rPr lang="it-IT" sz="2400" b="1" dirty="0" smtClean="0"/>
              <a:t>residenziale: la locazione</a:t>
            </a:r>
            <a:endParaRPr lang="it-IT" sz="2400" b="1" dirty="0"/>
          </a:p>
          <a:p>
            <a:r>
              <a:rPr lang="it-IT" sz="2400" b="1" dirty="0" smtClean="0"/>
              <a:t>FIMAA </a:t>
            </a:r>
            <a:r>
              <a:rPr lang="it-IT" sz="2400" b="1" dirty="0" err="1" smtClean="0"/>
              <a:t>MiMB</a:t>
            </a:r>
            <a:r>
              <a:rPr lang="it-IT" sz="2400" b="1" dirty="0"/>
              <a:t> I semestre 2018</a:t>
            </a:r>
          </a:p>
          <a:p>
            <a:endParaRPr lang="it-IT" sz="2400" b="1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1" t="35111" r="26940" b="15380"/>
          <a:stretch/>
        </p:blipFill>
        <p:spPr bwMode="auto">
          <a:xfrm>
            <a:off x="1211937" y="2082058"/>
            <a:ext cx="7139603" cy="406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ttangolo 27"/>
          <p:cNvSpPr>
            <a:spLocks noChangeArrowheads="1"/>
          </p:cNvSpPr>
          <p:nvPr/>
        </p:nvSpPr>
        <p:spPr bwMode="auto">
          <a:xfrm>
            <a:off x="1222469" y="6318387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>
                <a:latin typeface="Verdana" pitchFamily="34" charset="0"/>
                <a:cs typeface="Times New Roman" pitchFamily="18" charset="0"/>
              </a:rPr>
              <a:t>Elaborazioni: </a:t>
            </a:r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Ufficio Studi FIMAA Milano Monza &amp; Brianza.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7" name="Rettangolo 27"/>
          <p:cNvSpPr>
            <a:spLocks noChangeArrowheads="1"/>
          </p:cNvSpPr>
          <p:nvPr/>
        </p:nvSpPr>
        <p:spPr bwMode="auto">
          <a:xfrm>
            <a:off x="1187624" y="6524625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4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14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ottotitolo 2"/>
          <p:cNvSpPr txBox="1">
            <a:spLocks/>
          </p:cNvSpPr>
          <p:nvPr/>
        </p:nvSpPr>
        <p:spPr>
          <a:xfrm>
            <a:off x="1021485" y="1592796"/>
            <a:ext cx="7672065" cy="1908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dirty="0" smtClean="0"/>
              <a:t>I prezzi medi di negozi e uffici aumentano rispetto a 6 mesi or sono in tutte le zone urbane della città (rispettivamente 1,1% e 0,2%), ad eccezione degli uffici in zona periferica (-0,2%).</a:t>
            </a:r>
          </a:p>
          <a:p>
            <a:r>
              <a:rPr lang="it-IT" sz="2000" dirty="0" smtClean="0"/>
              <a:t>Gli </a:t>
            </a:r>
            <a:r>
              <a:rPr lang="it-IT" sz="2000" b="1" dirty="0" smtClean="0"/>
              <a:t>uffici</a:t>
            </a:r>
            <a:r>
              <a:rPr lang="it-IT" sz="2000" dirty="0" smtClean="0"/>
              <a:t> in stabili direzionali subiscono un incremento dell’1,4% nelle sole zone centrali, mentre la domanda e la crescita di valori appare fiacca nelle altre zone urbane.</a:t>
            </a:r>
          </a:p>
          <a:p>
            <a:pPr marL="0" indent="0">
              <a:buNone/>
            </a:pPr>
            <a:endParaRPr lang="it-IT" sz="2000" dirty="0" smtClean="0"/>
          </a:p>
          <a:p>
            <a:endParaRPr lang="it-IT" sz="2000" dirty="0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995520" y="454312"/>
            <a:ext cx="67448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dirty="0" smtClean="0"/>
              <a:t>Mercato negozi e uffici</a:t>
            </a:r>
            <a:endParaRPr lang="it-IT" sz="2400" b="1" dirty="0"/>
          </a:p>
          <a:p>
            <a:r>
              <a:rPr lang="it-IT" sz="2400" b="1" dirty="0" smtClean="0"/>
              <a:t>FIMAA </a:t>
            </a:r>
            <a:r>
              <a:rPr lang="it-IT" sz="2400" b="1" dirty="0" err="1" smtClean="0"/>
              <a:t>MiMB</a:t>
            </a:r>
            <a:r>
              <a:rPr lang="it-IT" sz="2400" b="1" dirty="0"/>
              <a:t> I semestre 2018</a:t>
            </a:r>
          </a:p>
          <a:p>
            <a:endParaRPr lang="it-IT" sz="2400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021485" y="5435932"/>
            <a:ext cx="6440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Prezzi degli Uffici e variazioni % semestrali, annuali e quinquennali</a:t>
            </a:r>
            <a:endParaRPr lang="it-IT" dirty="0"/>
          </a:p>
        </p:txBody>
      </p:sp>
      <p:sp>
        <p:nvSpPr>
          <p:cNvPr id="17" name="Rettangolo 27"/>
          <p:cNvSpPr>
            <a:spLocks noChangeArrowheads="1"/>
          </p:cNvSpPr>
          <p:nvPr/>
        </p:nvSpPr>
        <p:spPr bwMode="auto">
          <a:xfrm>
            <a:off x="1222469" y="6318387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>
                <a:latin typeface="Verdana" pitchFamily="34" charset="0"/>
                <a:cs typeface="Times New Roman" pitchFamily="18" charset="0"/>
              </a:rPr>
              <a:t>Elaborazioni: </a:t>
            </a:r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Ufficio Studi FIMAA Milano Monza &amp; Brianza.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8" name="Rettangolo 27"/>
          <p:cNvSpPr>
            <a:spLocks noChangeArrowheads="1"/>
          </p:cNvSpPr>
          <p:nvPr/>
        </p:nvSpPr>
        <p:spPr bwMode="auto">
          <a:xfrm>
            <a:off x="1187624" y="6524625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3" t="43230" r="30943" b="37639"/>
          <a:stretch/>
        </p:blipFill>
        <p:spPr bwMode="auto">
          <a:xfrm>
            <a:off x="1005695" y="3642771"/>
            <a:ext cx="7571723" cy="1793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397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15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ottotitolo 2"/>
          <p:cNvSpPr txBox="1">
            <a:spLocks/>
          </p:cNvSpPr>
          <p:nvPr/>
        </p:nvSpPr>
        <p:spPr>
          <a:xfrm>
            <a:off x="985615" y="1916832"/>
            <a:ext cx="7672065" cy="1908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dirty="0" smtClean="0"/>
              <a:t>Canoni in aumento per </a:t>
            </a:r>
            <a:r>
              <a:rPr lang="it-IT" sz="2000" b="1" dirty="0" smtClean="0"/>
              <a:t>negozi</a:t>
            </a:r>
            <a:r>
              <a:rPr lang="it-IT" sz="2000" dirty="0" smtClean="0"/>
              <a:t> in vie commerciali e per uffici limitatamente al solo centro storico (in sei mesi rispettivamente +2,3% e +6,7%).</a:t>
            </a:r>
          </a:p>
          <a:p>
            <a:pPr marL="0" indent="0">
              <a:buNone/>
            </a:pPr>
            <a:endParaRPr lang="it-IT" sz="2000" dirty="0" smtClean="0"/>
          </a:p>
          <a:p>
            <a:endParaRPr lang="it-IT" sz="2000" dirty="0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995520" y="454312"/>
            <a:ext cx="67448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dirty="0"/>
              <a:t>Mercato </a:t>
            </a:r>
            <a:r>
              <a:rPr lang="it-IT" sz="2400" b="1" dirty="0" smtClean="0"/>
              <a:t>negozi e uffici</a:t>
            </a:r>
            <a:endParaRPr lang="it-IT" sz="2400" b="1" dirty="0"/>
          </a:p>
          <a:p>
            <a:r>
              <a:rPr lang="it-IT" sz="2400" b="1" dirty="0" smtClean="0"/>
              <a:t>FIMAA </a:t>
            </a:r>
            <a:r>
              <a:rPr lang="it-IT" sz="2400" b="1" dirty="0" err="1" smtClean="0"/>
              <a:t>MiMB</a:t>
            </a:r>
            <a:r>
              <a:rPr lang="it-IT" sz="2400" b="1" dirty="0"/>
              <a:t> I semestre 2018</a:t>
            </a:r>
          </a:p>
          <a:p>
            <a:endParaRPr lang="it-IT" sz="2400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103237" y="4861461"/>
            <a:ext cx="6486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Prezzi dei Negozi e variazioni % semestrali, annuali e quinquennali</a:t>
            </a:r>
            <a:endParaRPr lang="it-IT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396799"/>
              </p:ext>
            </p:extLst>
          </p:nvPr>
        </p:nvGraphicFramePr>
        <p:xfrm>
          <a:off x="1132786" y="3212976"/>
          <a:ext cx="7615678" cy="1597546"/>
        </p:xfrm>
        <a:graphic>
          <a:graphicData uri="http://schemas.openxmlformats.org/drawingml/2006/table">
            <a:tbl>
              <a:tblPr firstRow="1" firstCol="1">
                <a:tableStyleId>{D7AC3CCA-C797-4891-BE02-D94E43425B78}</a:tableStyleId>
              </a:tblPr>
              <a:tblGrid>
                <a:gridCol w="3400895"/>
                <a:gridCol w="791881"/>
                <a:gridCol w="122684"/>
                <a:gridCol w="1007220"/>
                <a:gridCol w="1171902"/>
                <a:gridCol w="1121096"/>
              </a:tblGrid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 smtClean="0"/>
                        <a:t>Zona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 smtClean="0"/>
                        <a:t>Prezzo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 err="1" smtClean="0"/>
                        <a:t>Var</a:t>
                      </a:r>
                      <a:r>
                        <a:rPr lang="it-IT" sz="1600" u="none" strike="noStrike" dirty="0" smtClean="0"/>
                        <a:t> % 6 m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 err="1" smtClean="0"/>
                        <a:t>Var</a:t>
                      </a:r>
                      <a:r>
                        <a:rPr lang="it-IT" sz="1600" u="none" strike="noStrike" dirty="0" smtClean="0"/>
                        <a:t>  % 12 m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u="none" strike="noStrike" dirty="0" err="1" smtClean="0"/>
                        <a:t>Var</a:t>
                      </a:r>
                      <a:r>
                        <a:rPr lang="it-IT" sz="1600" u="none" strike="noStrike" dirty="0" smtClean="0"/>
                        <a:t> % 60 m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721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/>
                        <a:t>Centro Storico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9.169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1,7%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3,8%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11,5%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/>
                        <a:t>Cerchia Bastioni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4.072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3,8%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2,7%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/>
                        <a:t>Cerchia Circonvallazione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2.865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1,5%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3,9%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1,9%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u="none" strike="noStrike" dirty="0"/>
                        <a:t>Periferia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1.556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0,2%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1,1%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-6,6%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 dirty="0"/>
                        <a:t> </a:t>
                      </a:r>
                      <a:r>
                        <a:rPr lang="it-IT" sz="1600" b="1" u="none" strike="noStrike" dirty="0" smtClean="0"/>
                        <a:t>Media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38" marR="8238" marT="823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3.139</a:t>
                      </a:r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t-IT" sz="16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1,1%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3,1%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2,9%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" name="Rettangolo 27"/>
          <p:cNvSpPr>
            <a:spLocks noChangeArrowheads="1"/>
          </p:cNvSpPr>
          <p:nvPr/>
        </p:nvSpPr>
        <p:spPr bwMode="auto">
          <a:xfrm>
            <a:off x="1222469" y="6318387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>
                <a:latin typeface="Verdana" pitchFamily="34" charset="0"/>
                <a:cs typeface="Times New Roman" pitchFamily="18" charset="0"/>
              </a:rPr>
              <a:t>Elaborazioni: </a:t>
            </a:r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Ufficio Studi FIMAA Milano Monza &amp; Brianza.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8" name="Rettangolo 27"/>
          <p:cNvSpPr>
            <a:spLocks noChangeArrowheads="1"/>
          </p:cNvSpPr>
          <p:nvPr/>
        </p:nvSpPr>
        <p:spPr bwMode="auto">
          <a:xfrm>
            <a:off x="1187624" y="6524625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4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16</a:t>
            </a:fld>
            <a:endParaRPr lang="it-IT" sz="1000" dirty="0" smtClean="0">
              <a:latin typeface="Verdana" pitchFamily="34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289067" y="4674299"/>
            <a:ext cx="7201297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4000" dirty="0" smtClean="0"/>
              <a:t>Grazie per l’attenzione</a:t>
            </a:r>
            <a:endParaRPr lang="it-IT" sz="4000" dirty="0"/>
          </a:p>
          <a:p>
            <a:pPr algn="r">
              <a:spcBef>
                <a:spcPct val="50000"/>
              </a:spcBef>
            </a:pPr>
            <a:endParaRPr lang="it-IT" altLang="it-IT" sz="4000" dirty="0"/>
          </a:p>
          <a:p>
            <a:pPr algn="r">
              <a:spcBef>
                <a:spcPct val="50000"/>
              </a:spcBef>
            </a:pPr>
            <a:endParaRPr lang="it-IT" sz="3200" dirty="0"/>
          </a:p>
        </p:txBody>
      </p:sp>
      <p:pic>
        <p:nvPicPr>
          <p:cNvPr id="15" name="Immagine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813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2</a:t>
            </a:fld>
            <a:endParaRPr lang="it-IT" sz="1000" dirty="0" smtClean="0">
              <a:latin typeface="Verdana" pitchFamily="34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995521" y="454312"/>
            <a:ext cx="5936302" cy="143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/>
              <a:t>Lo scenario internazionale</a:t>
            </a:r>
            <a:endParaRPr lang="it-IT" sz="2400" b="1" dirty="0"/>
          </a:p>
          <a:p>
            <a:pPr>
              <a:spcBef>
                <a:spcPct val="50000"/>
              </a:spcBef>
            </a:pPr>
            <a:endParaRPr lang="it-IT" altLang="it-IT" sz="2400" b="1" dirty="0"/>
          </a:p>
          <a:p>
            <a:pPr>
              <a:spcBef>
                <a:spcPct val="50000"/>
              </a:spcBef>
            </a:pPr>
            <a:endParaRPr lang="it-IT" b="1" dirty="0"/>
          </a:p>
        </p:txBody>
      </p:sp>
      <p:sp>
        <p:nvSpPr>
          <p:cNvPr id="19" name="Rettangolo arrotondato 18"/>
          <p:cNvSpPr/>
          <p:nvPr/>
        </p:nvSpPr>
        <p:spPr>
          <a:xfrm>
            <a:off x="1012265" y="1734675"/>
            <a:ext cx="7384033" cy="1872207"/>
          </a:xfrm>
          <a:prstGeom prst="roundRect">
            <a:avLst/>
          </a:prstGeom>
          <a:solidFill>
            <a:srgbClr val="BCD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>
                <a:solidFill>
                  <a:schemeClr val="tx1"/>
                </a:solidFill>
              </a:rPr>
              <a:t>Ci troviamo in un momento congiunturale in cui l’economia italiana si presenta a macchia di leopardo e in cui fattori esogeni (dalla situazione del Governo alla </a:t>
            </a:r>
            <a:r>
              <a:rPr lang="it-IT" sz="2000" dirty="0" err="1">
                <a:solidFill>
                  <a:schemeClr val="tx1"/>
                </a:solidFill>
              </a:rPr>
              <a:t>Brexit</a:t>
            </a:r>
            <a:r>
              <a:rPr lang="it-IT" sz="2000" dirty="0">
                <a:solidFill>
                  <a:schemeClr val="tx1"/>
                </a:solidFill>
              </a:rPr>
              <a:t>, fino ai tassi BCE) rischiano di minare la fiducia e avere immediate ripercussioni sull’immobiliare, che, come noto, non è un fattore che si muove da solo.</a:t>
            </a:r>
            <a:r>
              <a:rPr lang="it-IT" sz="2000" i="1" dirty="0">
                <a:solidFill>
                  <a:schemeClr val="tx1"/>
                </a:solidFill>
              </a:rPr>
              <a:t> </a:t>
            </a:r>
          </a:p>
          <a:p>
            <a:pPr marL="0" indent="0">
              <a:buNone/>
            </a:pPr>
            <a:endParaRPr lang="it-IT" sz="1600" i="1" dirty="0" smtClean="0">
              <a:solidFill>
                <a:schemeClr val="tx1"/>
              </a:solidFill>
            </a:endParaRPr>
          </a:p>
        </p:txBody>
      </p:sp>
      <p:pic>
        <p:nvPicPr>
          <p:cNvPr id="15" name="Immagine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9" t="29267" r="46441" b="10514"/>
          <a:stretch/>
        </p:blipFill>
        <p:spPr bwMode="auto">
          <a:xfrm>
            <a:off x="5823054" y="3861048"/>
            <a:ext cx="2493859" cy="248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681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9" t="21875" r="36472" b="39063"/>
          <a:stretch/>
        </p:blipFill>
        <p:spPr bwMode="auto">
          <a:xfrm>
            <a:off x="971600" y="996173"/>
            <a:ext cx="7956994" cy="521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3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ottotitolo 2"/>
          <p:cNvSpPr txBox="1">
            <a:spLocks/>
          </p:cNvSpPr>
          <p:nvPr/>
        </p:nvSpPr>
        <p:spPr>
          <a:xfrm>
            <a:off x="3923928" y="6165304"/>
            <a:ext cx="7632848" cy="3764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it-IT" altLang="it-IT" sz="1200" dirty="0" smtClean="0"/>
              <a:t>*fonte: Banca d’Italia, L’economia italiana in breve, luglio 2018</a:t>
            </a:r>
          </a:p>
          <a:p>
            <a:endParaRPr lang="it-IT" sz="7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323850" y="93041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995521" y="476672"/>
            <a:ext cx="5936302" cy="143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/>
              <a:t>Lo scenario nazionale</a:t>
            </a:r>
            <a:endParaRPr lang="it-IT" sz="2400" b="1" dirty="0"/>
          </a:p>
          <a:p>
            <a:pPr>
              <a:spcBef>
                <a:spcPct val="50000"/>
              </a:spcBef>
            </a:pPr>
            <a:endParaRPr lang="it-IT" altLang="it-IT" sz="2400" b="1" dirty="0"/>
          </a:p>
          <a:p>
            <a:pPr>
              <a:spcBef>
                <a:spcPct val="50000"/>
              </a:spcBef>
            </a:pPr>
            <a:endParaRPr lang="it-IT" b="1" dirty="0"/>
          </a:p>
        </p:txBody>
      </p:sp>
      <p:sp>
        <p:nvSpPr>
          <p:cNvPr id="12" name="Ovale 11"/>
          <p:cNvSpPr/>
          <p:nvPr/>
        </p:nvSpPr>
        <p:spPr>
          <a:xfrm>
            <a:off x="2411760" y="5092202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/>
          <p:cNvSpPr/>
          <p:nvPr/>
        </p:nvSpPr>
        <p:spPr>
          <a:xfrm>
            <a:off x="2411760" y="4005064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Ovale 19"/>
          <p:cNvSpPr/>
          <p:nvPr/>
        </p:nvSpPr>
        <p:spPr>
          <a:xfrm>
            <a:off x="3131840" y="3364544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Ovale 20"/>
          <p:cNvSpPr/>
          <p:nvPr/>
        </p:nvSpPr>
        <p:spPr>
          <a:xfrm>
            <a:off x="4139952" y="4015538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Ovale 21"/>
          <p:cNvSpPr/>
          <p:nvPr/>
        </p:nvSpPr>
        <p:spPr>
          <a:xfrm>
            <a:off x="3131840" y="5092202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Ovale 22"/>
          <p:cNvSpPr/>
          <p:nvPr/>
        </p:nvSpPr>
        <p:spPr>
          <a:xfrm>
            <a:off x="4139952" y="5092202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Ovale 23"/>
          <p:cNvSpPr/>
          <p:nvPr/>
        </p:nvSpPr>
        <p:spPr>
          <a:xfrm>
            <a:off x="6300192" y="5092201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Ovale 24"/>
          <p:cNvSpPr/>
          <p:nvPr/>
        </p:nvSpPr>
        <p:spPr>
          <a:xfrm>
            <a:off x="7236296" y="5092202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Ovale 26"/>
          <p:cNvSpPr/>
          <p:nvPr/>
        </p:nvSpPr>
        <p:spPr>
          <a:xfrm>
            <a:off x="8131081" y="5092200"/>
            <a:ext cx="371663" cy="2125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424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9" t="44092" r="37510" b="18017"/>
          <a:stretch/>
        </p:blipFill>
        <p:spPr bwMode="auto">
          <a:xfrm>
            <a:off x="664120" y="516354"/>
            <a:ext cx="8418310" cy="557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4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ottotitolo 2"/>
          <p:cNvSpPr txBox="1">
            <a:spLocks/>
          </p:cNvSpPr>
          <p:nvPr/>
        </p:nvSpPr>
        <p:spPr>
          <a:xfrm>
            <a:off x="3923928" y="6165304"/>
            <a:ext cx="7632848" cy="3764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it-IT" altLang="it-IT" sz="1200" dirty="0" smtClean="0"/>
              <a:t>*fonte: Banca d’Italia, L’economia italiana in breve, luglio 2018</a:t>
            </a:r>
          </a:p>
          <a:p>
            <a:endParaRPr lang="it-IT" sz="700" dirty="0"/>
          </a:p>
        </p:txBody>
      </p:sp>
      <p:sp>
        <p:nvSpPr>
          <p:cNvPr id="2" name="Ovale 1"/>
          <p:cNvSpPr/>
          <p:nvPr/>
        </p:nvSpPr>
        <p:spPr>
          <a:xfrm rot="21241855">
            <a:off x="5589121" y="2510899"/>
            <a:ext cx="3070303" cy="648072"/>
          </a:xfrm>
          <a:prstGeom prst="ellipse">
            <a:avLst/>
          </a:prstGeom>
          <a:solidFill>
            <a:srgbClr val="FF0000">
              <a:alpha val="1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7710707" y="1124744"/>
            <a:ext cx="944446" cy="1008112"/>
          </a:xfrm>
          <a:prstGeom prst="ellipse">
            <a:avLst/>
          </a:prstGeom>
          <a:solidFill>
            <a:srgbClr val="FF0000">
              <a:alpha val="1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677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5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" t="15585" r="27726" b="34593"/>
          <a:stretch/>
        </p:blipFill>
        <p:spPr bwMode="auto">
          <a:xfrm>
            <a:off x="533923" y="908720"/>
            <a:ext cx="8610077" cy="486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ottotitolo 2"/>
          <p:cNvSpPr txBox="1">
            <a:spLocks/>
          </p:cNvSpPr>
          <p:nvPr/>
        </p:nvSpPr>
        <p:spPr>
          <a:xfrm>
            <a:off x="3923928" y="6165304"/>
            <a:ext cx="7632848" cy="3764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it-IT" altLang="it-IT" sz="1200" dirty="0" smtClean="0"/>
              <a:t>*fonte: Banca d’Italia, L’economia italiana in breve, luglio 2018</a:t>
            </a:r>
          </a:p>
          <a:p>
            <a:endParaRPr lang="it-IT" sz="700" dirty="0"/>
          </a:p>
        </p:txBody>
      </p:sp>
      <p:sp>
        <p:nvSpPr>
          <p:cNvPr id="9" name="Ovale 8"/>
          <p:cNvSpPr/>
          <p:nvPr/>
        </p:nvSpPr>
        <p:spPr>
          <a:xfrm>
            <a:off x="7740352" y="1615346"/>
            <a:ext cx="944446" cy="1008112"/>
          </a:xfrm>
          <a:prstGeom prst="ellipse">
            <a:avLst/>
          </a:prstGeom>
          <a:solidFill>
            <a:srgbClr val="FF0000">
              <a:alpha val="1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263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6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7" t="39531" r="36934" b="28147"/>
          <a:stretch/>
        </p:blipFill>
        <p:spPr bwMode="auto">
          <a:xfrm>
            <a:off x="571908" y="789843"/>
            <a:ext cx="8572091" cy="4784292"/>
          </a:xfrm>
          <a:prstGeom prst="rect">
            <a:avLst/>
          </a:prstGeom>
          <a:solidFill>
            <a:srgbClr val="FF0000">
              <a:alpha val="15000"/>
            </a:srgbClr>
          </a:solidFill>
          <a:ln>
            <a:solidFill>
              <a:srgbClr val="FF0000"/>
            </a:solidFill>
          </a:ln>
          <a:extLst/>
        </p:spPr>
      </p:pic>
      <p:sp>
        <p:nvSpPr>
          <p:cNvPr id="9" name="Sottotitolo 2"/>
          <p:cNvSpPr txBox="1">
            <a:spLocks/>
          </p:cNvSpPr>
          <p:nvPr/>
        </p:nvSpPr>
        <p:spPr>
          <a:xfrm>
            <a:off x="3923928" y="6165304"/>
            <a:ext cx="7632848" cy="3764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it-IT" altLang="it-IT" sz="1200" dirty="0" smtClean="0"/>
              <a:t>*fonte: Banca d’Italia, L’economia italiana in breve, luglio 2018</a:t>
            </a:r>
          </a:p>
          <a:p>
            <a:endParaRPr lang="it-IT" sz="700" dirty="0"/>
          </a:p>
        </p:txBody>
      </p:sp>
      <p:sp>
        <p:nvSpPr>
          <p:cNvPr id="11" name="Ovale 10"/>
          <p:cNvSpPr/>
          <p:nvPr/>
        </p:nvSpPr>
        <p:spPr>
          <a:xfrm rot="169660">
            <a:off x="5666238" y="3360321"/>
            <a:ext cx="3070303" cy="648072"/>
          </a:xfrm>
          <a:prstGeom prst="ellipse">
            <a:avLst/>
          </a:prstGeom>
          <a:solidFill>
            <a:srgbClr val="FF0000">
              <a:alpha val="1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7844690" y="2708920"/>
            <a:ext cx="759758" cy="720080"/>
          </a:xfrm>
          <a:prstGeom prst="ellipse">
            <a:avLst/>
          </a:prstGeom>
          <a:solidFill>
            <a:srgbClr val="FF0000">
              <a:alpha val="1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070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7</a:t>
            </a:fld>
            <a:endParaRPr lang="it-IT" sz="1000" dirty="0" smtClean="0">
              <a:latin typeface="Verdana" pitchFamily="34" charset="0"/>
            </a:endParaRPr>
          </a:p>
        </p:txBody>
      </p:sp>
      <p:pic>
        <p:nvPicPr>
          <p:cNvPr id="15" name="Immagine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7" t="37813" r="41274" b="25107"/>
          <a:stretch/>
        </p:blipFill>
        <p:spPr bwMode="auto">
          <a:xfrm>
            <a:off x="550648" y="449585"/>
            <a:ext cx="8523824" cy="538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ottotitolo 2"/>
          <p:cNvSpPr txBox="1">
            <a:spLocks/>
          </p:cNvSpPr>
          <p:nvPr/>
        </p:nvSpPr>
        <p:spPr>
          <a:xfrm>
            <a:off x="3923928" y="6165304"/>
            <a:ext cx="7632848" cy="3764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it-IT" altLang="it-IT" sz="1200" dirty="0" smtClean="0"/>
              <a:t>*fonte: Banca d’Italia, L’economia italiana in breve, luglio 2018</a:t>
            </a:r>
          </a:p>
          <a:p>
            <a:endParaRPr lang="it-IT" sz="700" dirty="0"/>
          </a:p>
        </p:txBody>
      </p:sp>
      <p:sp>
        <p:nvSpPr>
          <p:cNvPr id="16" name="Ovale 15"/>
          <p:cNvSpPr/>
          <p:nvPr/>
        </p:nvSpPr>
        <p:spPr>
          <a:xfrm rot="16200000">
            <a:off x="2413334" y="3917252"/>
            <a:ext cx="2710263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 rot="16200000">
            <a:off x="5269098" y="3911860"/>
            <a:ext cx="2710263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424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8</a:t>
            </a:fld>
            <a:endParaRPr lang="it-IT" sz="1000" dirty="0" smtClean="0">
              <a:latin typeface="Verdana" pitchFamily="34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995521" y="454312"/>
            <a:ext cx="5936302" cy="1985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/>
              <a:t>Il mercato della Milano </a:t>
            </a:r>
            <a:r>
              <a:rPr lang="it-IT" sz="2400" b="1" dirty="0"/>
              <a:t>città I semestre 2018</a:t>
            </a:r>
          </a:p>
          <a:p>
            <a:pPr>
              <a:spcBef>
                <a:spcPct val="50000"/>
              </a:spcBef>
            </a:pPr>
            <a:endParaRPr lang="it-IT" sz="2400" b="1" dirty="0"/>
          </a:p>
          <a:p>
            <a:pPr>
              <a:spcBef>
                <a:spcPct val="50000"/>
              </a:spcBef>
            </a:pPr>
            <a:endParaRPr lang="it-IT" altLang="it-IT" sz="2400" b="1" dirty="0" smtClean="0"/>
          </a:p>
          <a:p>
            <a:pPr>
              <a:spcBef>
                <a:spcPct val="50000"/>
              </a:spcBef>
            </a:pPr>
            <a:endParaRPr lang="it-IT" b="1" dirty="0"/>
          </a:p>
        </p:txBody>
      </p:sp>
      <p:sp>
        <p:nvSpPr>
          <p:cNvPr id="19" name="Rettangolo arrotondato 18"/>
          <p:cNvSpPr/>
          <p:nvPr/>
        </p:nvSpPr>
        <p:spPr>
          <a:xfrm>
            <a:off x="1004391" y="1386054"/>
            <a:ext cx="4431705" cy="4748080"/>
          </a:xfrm>
          <a:prstGeom prst="roundRect">
            <a:avLst/>
          </a:prstGeom>
          <a:solidFill>
            <a:srgbClr val="BCD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200" dirty="0" smtClean="0">
                <a:solidFill>
                  <a:schemeClr val="tx1"/>
                </a:solidFill>
              </a:rPr>
              <a:t>Dati </a:t>
            </a:r>
            <a:r>
              <a:rPr lang="it-IT" sz="2200" dirty="0">
                <a:solidFill>
                  <a:schemeClr val="tx1"/>
                </a:solidFill>
              </a:rPr>
              <a:t>molto confortanti per il mercato immobiliare residenziale di </a:t>
            </a:r>
            <a:r>
              <a:rPr lang="it-IT" sz="2200" dirty="0" smtClean="0">
                <a:solidFill>
                  <a:schemeClr val="tx1"/>
                </a:solidFill>
              </a:rPr>
              <a:t>Milano: </a:t>
            </a:r>
          </a:p>
          <a:p>
            <a:endParaRPr lang="it-IT" sz="800" dirty="0" smtClean="0">
              <a:solidFill>
                <a:schemeClr val="tx1"/>
              </a:solidFill>
            </a:endParaRPr>
          </a:p>
          <a:p>
            <a:pPr marL="171450" indent="-171450">
              <a:buFontTx/>
              <a:buChar char="-"/>
            </a:pPr>
            <a:r>
              <a:rPr lang="it-IT" sz="2200" dirty="0" smtClean="0">
                <a:solidFill>
                  <a:schemeClr val="tx1"/>
                </a:solidFill>
              </a:rPr>
              <a:t>Nuove costruzioni: +2</a:t>
            </a:r>
            <a:r>
              <a:rPr lang="it-IT" sz="2200" dirty="0">
                <a:solidFill>
                  <a:schemeClr val="tx1"/>
                </a:solidFill>
              </a:rPr>
              <a:t>% </a:t>
            </a:r>
            <a:endParaRPr lang="it-IT" sz="2200" dirty="0" smtClean="0">
              <a:solidFill>
                <a:schemeClr val="tx1"/>
              </a:solidFill>
            </a:endParaRPr>
          </a:p>
          <a:p>
            <a:pPr marL="171450" indent="-171450">
              <a:buFontTx/>
              <a:buChar char="-"/>
            </a:pPr>
            <a:r>
              <a:rPr lang="it-IT" sz="2200" dirty="0" smtClean="0">
                <a:solidFill>
                  <a:schemeClr val="tx1"/>
                </a:solidFill>
              </a:rPr>
              <a:t>Prodotto usato: +0,1%</a:t>
            </a:r>
          </a:p>
          <a:p>
            <a:pPr marL="171450" indent="-171450">
              <a:buFontTx/>
              <a:buChar char="-"/>
            </a:pPr>
            <a:r>
              <a:rPr lang="it-IT" sz="2200" dirty="0" smtClean="0">
                <a:solidFill>
                  <a:schemeClr val="tx1"/>
                </a:solidFill>
              </a:rPr>
              <a:t>Mercato residenziale top; nuovo fenomeno, che consiste nell’investimento </a:t>
            </a:r>
            <a:r>
              <a:rPr lang="it-IT" sz="2200" dirty="0">
                <a:solidFill>
                  <a:schemeClr val="tx1"/>
                </a:solidFill>
              </a:rPr>
              <a:t>da parte di </a:t>
            </a:r>
            <a:r>
              <a:rPr lang="it-IT" sz="2200" dirty="0" smtClean="0">
                <a:solidFill>
                  <a:schemeClr val="tx1"/>
                </a:solidFill>
              </a:rPr>
              <a:t>privati in abitazioni di </a:t>
            </a:r>
            <a:r>
              <a:rPr lang="it-IT" sz="2200" dirty="0">
                <a:solidFill>
                  <a:schemeClr val="tx1"/>
                </a:solidFill>
              </a:rPr>
              <a:t>oltre 2/3 milioni di </a:t>
            </a:r>
            <a:r>
              <a:rPr lang="it-IT" sz="2200" dirty="0" smtClean="0">
                <a:solidFill>
                  <a:schemeClr val="tx1"/>
                </a:solidFill>
              </a:rPr>
              <a:t>euro (super </a:t>
            </a:r>
            <a:r>
              <a:rPr lang="it-IT" sz="2200" dirty="0" err="1">
                <a:solidFill>
                  <a:schemeClr val="tx1"/>
                </a:solidFill>
              </a:rPr>
              <a:t>flat</a:t>
            </a:r>
            <a:r>
              <a:rPr lang="it-IT" sz="2200" dirty="0">
                <a:solidFill>
                  <a:schemeClr val="tx1"/>
                </a:solidFill>
              </a:rPr>
              <a:t> </a:t>
            </a:r>
            <a:r>
              <a:rPr lang="it-IT" sz="2200" dirty="0" err="1" smtClean="0">
                <a:solidFill>
                  <a:schemeClr val="tx1"/>
                </a:solidFill>
              </a:rPr>
              <a:t>tax</a:t>
            </a:r>
            <a:r>
              <a:rPr lang="it-IT" sz="2200" dirty="0" smtClean="0">
                <a:solidFill>
                  <a:schemeClr val="tx1"/>
                </a:solidFill>
              </a:rPr>
              <a:t>).</a:t>
            </a:r>
            <a:endParaRPr lang="it-IT" sz="2200" dirty="0">
              <a:solidFill>
                <a:schemeClr val="tx1"/>
              </a:solidFill>
            </a:endParaRPr>
          </a:p>
        </p:txBody>
      </p:sp>
      <p:pic>
        <p:nvPicPr>
          <p:cNvPr id="15" name="Immagine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5542834" y="1527325"/>
            <a:ext cx="2737863" cy="1932682"/>
          </a:xfrm>
          <a:prstGeom prst="rect">
            <a:avLst/>
          </a:prstGeom>
          <a:solidFill>
            <a:schemeClr val="accent5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200" dirty="0">
                <a:solidFill>
                  <a:schemeClr val="tx1"/>
                </a:solidFill>
              </a:rPr>
              <a:t>La prossima sfida del mercato in città? </a:t>
            </a:r>
          </a:p>
          <a:p>
            <a:r>
              <a:rPr lang="it-IT" sz="1200" dirty="0">
                <a:solidFill>
                  <a:schemeClr val="tx1"/>
                </a:solidFill>
              </a:rPr>
              <a:t>Creare un nuovo prodotto immobiliare, bello, innovativo ed efficiente, ma a valori </a:t>
            </a:r>
            <a:r>
              <a:rPr lang="it-IT" sz="1200" b="1" dirty="0" err="1">
                <a:solidFill>
                  <a:schemeClr val="tx1"/>
                </a:solidFill>
              </a:rPr>
              <a:t>affordable</a:t>
            </a:r>
            <a:r>
              <a:rPr lang="it-IT" sz="1200" dirty="0">
                <a:solidFill>
                  <a:schemeClr val="tx1"/>
                </a:solidFill>
              </a:rPr>
              <a:t>. </a:t>
            </a:r>
          </a:p>
          <a:p>
            <a:r>
              <a:rPr lang="it-IT" sz="1200" dirty="0">
                <a:solidFill>
                  <a:schemeClr val="tx1"/>
                </a:solidFill>
              </a:rPr>
              <a:t>Milano deve creare nuove centralità: una risposta che può arrivare solo rendendo attrattiva la </a:t>
            </a:r>
            <a:r>
              <a:rPr lang="it-IT" sz="1200" b="1" dirty="0">
                <a:solidFill>
                  <a:schemeClr val="tx1"/>
                </a:solidFill>
              </a:rPr>
              <a:t>cerchia fuori dai confini delle linee 90/91</a:t>
            </a:r>
            <a:r>
              <a:rPr lang="it-IT" sz="12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2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rcRect l="8321" t="39854" r="50120" b="21836"/>
          <a:stretch>
            <a:fillRect/>
          </a:stretch>
        </p:blipFill>
        <p:spPr>
          <a:xfrm>
            <a:off x="5579050" y="3616151"/>
            <a:ext cx="2705546" cy="247499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3817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07950" y="188913"/>
            <a:ext cx="431800" cy="5903912"/>
          </a:xfrm>
          <a:prstGeom prst="rect">
            <a:avLst/>
          </a:prstGeom>
          <a:solidFill>
            <a:srgbClr val="CADEE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323850" y="908050"/>
            <a:ext cx="6840000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3995738" y="6524625"/>
            <a:ext cx="4321175" cy="0"/>
          </a:xfrm>
          <a:prstGeom prst="line">
            <a:avLst/>
          </a:prstGeom>
          <a:noFill/>
          <a:ln w="28575">
            <a:solidFill>
              <a:srgbClr val="73A7CC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1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BC54E8-3B27-4A48-A453-E6BD6A5C5F44}" type="slidenum">
              <a:rPr lang="it-IT" sz="1000" smtClean="0">
                <a:latin typeface="Verdana" pitchFamily="34" charset="0"/>
              </a:rPr>
              <a:pPr/>
              <a:t>9</a:t>
            </a:fld>
            <a:endParaRPr lang="it-IT" sz="1000" dirty="0" smtClean="0">
              <a:latin typeface="Verdana" pitchFamily="34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027587" y="915977"/>
            <a:ext cx="593630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it-IT" altLang="it-IT" sz="2400" b="1" dirty="0"/>
          </a:p>
          <a:p>
            <a:pPr>
              <a:spcBef>
                <a:spcPct val="50000"/>
              </a:spcBef>
            </a:pPr>
            <a:endParaRPr lang="it-IT" b="1" dirty="0"/>
          </a:p>
          <a:p>
            <a:pPr>
              <a:spcBef>
                <a:spcPct val="50000"/>
              </a:spcBef>
            </a:pPr>
            <a:endParaRPr lang="it-IT" b="1" dirty="0"/>
          </a:p>
        </p:txBody>
      </p:sp>
      <p:pic>
        <p:nvPicPr>
          <p:cNvPr id="15" name="Immagine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859239"/>
            <a:ext cx="680541" cy="8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ttangolo arrotondato 9"/>
          <p:cNvSpPr/>
          <p:nvPr/>
        </p:nvSpPr>
        <p:spPr>
          <a:xfrm>
            <a:off x="1028238" y="1844824"/>
            <a:ext cx="7129289" cy="28748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tx1"/>
                </a:solidFill>
              </a:rPr>
              <a:t>Il </a:t>
            </a:r>
            <a:r>
              <a:rPr lang="it-IT" sz="2400" dirty="0">
                <a:solidFill>
                  <a:schemeClr val="tx1"/>
                </a:solidFill>
              </a:rPr>
              <a:t>mercato resta efficiente, con una buona dinamicità. </a:t>
            </a:r>
            <a:endParaRPr lang="it-IT" sz="24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tx1"/>
                </a:solidFill>
              </a:rPr>
              <a:t>Certamente </a:t>
            </a:r>
            <a:r>
              <a:rPr lang="it-IT" sz="2400" dirty="0">
                <a:solidFill>
                  <a:schemeClr val="tx1"/>
                </a:solidFill>
              </a:rPr>
              <a:t>maggiore nel capoluogo rispetto al resto della Provincia e della Brianza</a:t>
            </a:r>
            <a:r>
              <a:rPr lang="it-IT" sz="2400" dirty="0" smtClean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tx1"/>
                </a:solidFill>
              </a:rPr>
              <a:t>Milano città cresce in termini di scambi meno della Provincia nel I trimestre </a:t>
            </a:r>
            <a:r>
              <a:rPr lang="it-IT" sz="2400" b="1" dirty="0">
                <a:solidFill>
                  <a:schemeClr val="tx1"/>
                </a:solidFill>
              </a:rPr>
              <a:t>2018 (+0,9% contro +4,7</a:t>
            </a:r>
            <a:r>
              <a:rPr lang="it-IT" sz="2400" b="1" dirty="0" smtClean="0">
                <a:solidFill>
                  <a:schemeClr val="tx1"/>
                </a:solidFill>
              </a:rPr>
              <a:t>%).</a:t>
            </a: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995520" y="454312"/>
            <a:ext cx="67448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dirty="0"/>
              <a:t>Mercato </a:t>
            </a:r>
            <a:r>
              <a:rPr lang="it-IT" sz="2400" b="1" dirty="0" smtClean="0"/>
              <a:t>residenziale: la compravendita</a:t>
            </a:r>
            <a:endParaRPr lang="it-IT" sz="2400" b="1" dirty="0"/>
          </a:p>
          <a:p>
            <a:r>
              <a:rPr lang="it-IT" sz="2400" b="1" dirty="0" smtClean="0"/>
              <a:t>FIMAA </a:t>
            </a:r>
            <a:r>
              <a:rPr lang="it-IT" sz="2400" b="1" dirty="0" err="1" smtClean="0"/>
              <a:t>MiMB</a:t>
            </a:r>
            <a:r>
              <a:rPr lang="it-IT" sz="2400" b="1" dirty="0"/>
              <a:t> I semestre 2018</a:t>
            </a:r>
          </a:p>
          <a:p>
            <a:endParaRPr lang="it-IT" sz="2400" b="1" dirty="0"/>
          </a:p>
        </p:txBody>
      </p:sp>
      <p:sp>
        <p:nvSpPr>
          <p:cNvPr id="14" name="Rettangolo 27"/>
          <p:cNvSpPr>
            <a:spLocks noChangeArrowheads="1"/>
          </p:cNvSpPr>
          <p:nvPr/>
        </p:nvSpPr>
        <p:spPr bwMode="auto">
          <a:xfrm>
            <a:off x="1222469" y="6318387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>
                <a:latin typeface="Verdana" pitchFamily="34" charset="0"/>
                <a:cs typeface="Times New Roman" pitchFamily="18" charset="0"/>
              </a:rPr>
              <a:t>Elaborazioni: </a:t>
            </a:r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Ufficio Studi FIMAA Milano Monza &amp; Brianza.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6" name="Rettangolo 27"/>
          <p:cNvSpPr>
            <a:spLocks noChangeArrowheads="1"/>
          </p:cNvSpPr>
          <p:nvPr/>
        </p:nvSpPr>
        <p:spPr bwMode="auto">
          <a:xfrm>
            <a:off x="1187624" y="6524625"/>
            <a:ext cx="72728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800" dirty="0" smtClean="0">
                <a:latin typeface="Verdana" pitchFamily="34" charset="0"/>
                <a:cs typeface="Times New Roman" pitchFamily="18" charset="0"/>
              </a:rPr>
              <a:t>Fonte: FIMAA Milano Monza &amp; Brianza - Collegio Agenti d’Affari in Mediazione delle Province di Milano, Monza &amp; Brianza dal 1945</a:t>
            </a:r>
            <a:endParaRPr lang="it-IT" sz="800" dirty="0">
              <a:latin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5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</TotalTime>
  <Words>1089</Words>
  <Application>Microsoft Office PowerPoint</Application>
  <PresentationFormat>Presentazione su schermo (4:3)</PresentationFormat>
  <Paragraphs>149</Paragraphs>
  <Slides>16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dell</dc:creator>
  <cp:lastModifiedBy>Emanuela Croci</cp:lastModifiedBy>
  <cp:revision>39</cp:revision>
  <cp:lastPrinted>2018-07-12T08:00:36Z</cp:lastPrinted>
  <dcterms:created xsi:type="dcterms:W3CDTF">2018-03-15T10:44:56Z</dcterms:created>
  <dcterms:modified xsi:type="dcterms:W3CDTF">2018-07-12T11:08:54Z</dcterms:modified>
</cp:coreProperties>
</file>